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84" r:id="rId2"/>
    <p:sldId id="257" r:id="rId3"/>
    <p:sldId id="308" r:id="rId4"/>
    <p:sldId id="392" r:id="rId5"/>
    <p:sldId id="394" r:id="rId6"/>
    <p:sldId id="403" r:id="rId7"/>
    <p:sldId id="382" r:id="rId8"/>
    <p:sldId id="381" r:id="rId9"/>
    <p:sldId id="389" r:id="rId10"/>
    <p:sldId id="258" r:id="rId11"/>
    <p:sldId id="391" r:id="rId12"/>
    <p:sldId id="359" r:id="rId13"/>
    <p:sldId id="402" r:id="rId14"/>
    <p:sldId id="407" r:id="rId15"/>
    <p:sldId id="369" r:id="rId16"/>
    <p:sldId id="292" r:id="rId17"/>
    <p:sldId id="390" r:id="rId18"/>
    <p:sldId id="397" r:id="rId19"/>
    <p:sldId id="330" r:id="rId20"/>
    <p:sldId id="332" r:id="rId21"/>
    <p:sldId id="333" r:id="rId22"/>
    <p:sldId id="336" r:id="rId23"/>
    <p:sldId id="404" r:id="rId24"/>
    <p:sldId id="408" r:id="rId25"/>
    <p:sldId id="409" r:id="rId26"/>
    <p:sldId id="399" r:id="rId27"/>
    <p:sldId id="338" r:id="rId28"/>
    <p:sldId id="339" r:id="rId29"/>
    <p:sldId id="398" r:id="rId30"/>
    <p:sldId id="395" r:id="rId31"/>
    <p:sldId id="351" r:id="rId32"/>
    <p:sldId id="355" r:id="rId33"/>
    <p:sldId id="352" r:id="rId34"/>
    <p:sldId id="353" r:id="rId35"/>
    <p:sldId id="310" r:id="rId36"/>
    <p:sldId id="263" r:id="rId37"/>
    <p:sldId id="405" r:id="rId38"/>
    <p:sldId id="406" r:id="rId39"/>
    <p:sldId id="264" r:id="rId40"/>
  </p:sldIdLst>
  <p:sldSz cx="12192000" cy="6858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Yoon 윤고딕 520_TT" panose="020B0600000101010101" charset="-127"/>
      <p:regular r:id="rId43"/>
    </p:embeddedFont>
    <p:embeddedFont>
      <p:font typeface="NanumBarunGothic" panose="020B0603020101020101" pitchFamily="50" charset="-127"/>
      <p:regular r:id="rId44"/>
      <p:bold r:id="rId45"/>
    </p:embeddedFont>
    <p:embeddedFont>
      <p:font typeface="a장미다방" panose="02020600000000000000" pitchFamily="18" charset="-127"/>
      <p:regular r:id="rId46"/>
    </p:embeddedFont>
    <p:embeddedFont>
      <p:font typeface="-윤고딕320" panose="020B0600000101010101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D7BF"/>
    <a:srgbClr val="43A49D"/>
    <a:srgbClr val="8B72BE"/>
    <a:srgbClr val="808684"/>
    <a:srgbClr val="FDD117"/>
    <a:srgbClr val="FEEB98"/>
    <a:srgbClr val="3F7FFF"/>
    <a:srgbClr val="94B4B3"/>
    <a:srgbClr val="B3C3C2"/>
    <a:srgbClr val="53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027284843653751E-2"/>
          <c:y val="5.3955611100678022E-2"/>
          <c:w val="0.86846966094574551"/>
          <c:h val="0.915445953802205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5">
                <a:tint val="58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시트1!$A$2:$A$5</c:f>
              <c:numCache>
                <c:formatCode>General</c:formatCode>
                <c:ptCount val="4"/>
              </c:numCache>
            </c:numRef>
          </c:cat>
          <c:val>
            <c:numRef>
              <c:f>시트1!$B$2:$B$5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68-488A-B5DE-559E88BD815C}"/>
            </c:ext>
          </c:extLst>
        </c:ser>
        <c:ser>
          <c:idx val="1"/>
          <c:order val="1"/>
          <c:tx>
            <c:strRef>
              <c:f>시트1!$C$1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5">
                <a:tint val="86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시트1!$A$2:$A$5</c:f>
              <c:numCache>
                <c:formatCode>General</c:formatCode>
                <c:ptCount val="4"/>
              </c:numCache>
            </c:numRef>
          </c:cat>
          <c:val>
            <c:numRef>
              <c:f>시트1!$C$2:$C$5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168-488A-B5DE-559E88BD815C}"/>
            </c:ext>
          </c:extLst>
        </c:ser>
        <c:ser>
          <c:idx val="2"/>
          <c:order val="2"/>
          <c:tx>
            <c:strRef>
              <c:f>시트1!$D$1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5">
                <a:shade val="86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시트1!$A$2:$A$5</c:f>
              <c:numCache>
                <c:formatCode>General</c:formatCode>
                <c:ptCount val="4"/>
              </c:numCache>
            </c:numRef>
          </c:cat>
          <c:val>
            <c:numRef>
              <c:f>시트1!$D$2:$D$5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168-488A-B5DE-559E88BD815C}"/>
            </c:ext>
          </c:extLst>
        </c:ser>
        <c:ser>
          <c:idx val="3"/>
          <c:order val="3"/>
          <c:tx>
            <c:strRef>
              <c:f>시트1!$E$1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5">
                <a:shade val="58000"/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시트1!$A$2:$A$5</c:f>
              <c:numCache>
                <c:formatCode>General</c:formatCode>
                <c:ptCount val="4"/>
              </c:numCache>
            </c:numRef>
          </c:cat>
          <c:val>
            <c:numRef>
              <c:f>시트1!$E$2:$E$5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10</c:v>
                </c:pt>
                <c:pt idx="3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168-488A-B5DE-559E88BD8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63814792"/>
        <c:axId val="363817928"/>
      </c:barChart>
      <c:catAx>
        <c:axId val="363814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3817928"/>
        <c:crosses val="autoZero"/>
        <c:auto val="1"/>
        <c:lblAlgn val="ctr"/>
        <c:lblOffset val="100"/>
        <c:noMultiLvlLbl val="0"/>
      </c:catAx>
      <c:valAx>
        <c:axId val="363817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3814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4.4215472099306791E-2"/>
          <c:y val="5.5565181610932823E-2"/>
          <c:w val="0.51274865844371675"/>
          <c:h val="8.7561028223207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시트1!$C$1</c:f>
              <c:strCache>
                <c:ptCount val="1"/>
                <c:pt idx="0">
                  <c:v>열1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시트1!$A$2:$A$9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2020</c:v>
                </c:pt>
                <c:pt idx="5">
                  <c:v>2030</c:v>
                </c:pt>
                <c:pt idx="6">
                  <c:v>2040</c:v>
                </c:pt>
                <c:pt idx="7">
                  <c:v>2050</c:v>
                </c:pt>
              </c:numCache>
            </c:numRef>
          </c:cat>
          <c:val>
            <c:numRef>
              <c:f>시트1!$C$2:$C$9</c:f>
              <c:numCache>
                <c:formatCode>General</c:formatCode>
                <c:ptCount val="8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9C9-49B3-B92A-075F699CF1C2}"/>
            </c:ext>
          </c:extLst>
        </c:ser>
        <c:ser>
          <c:idx val="2"/>
          <c:order val="2"/>
          <c:tx>
            <c:strRef>
              <c:f>시트1!$D$1</c:f>
              <c:strCache>
                <c:ptCount val="1"/>
                <c:pt idx="0">
                  <c:v>열2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시트1!$A$2:$A$9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2020</c:v>
                </c:pt>
                <c:pt idx="5">
                  <c:v>2030</c:v>
                </c:pt>
                <c:pt idx="6">
                  <c:v>2040</c:v>
                </c:pt>
                <c:pt idx="7">
                  <c:v>2050</c:v>
                </c:pt>
              </c:numCache>
            </c:numRef>
          </c:cat>
          <c:val>
            <c:numRef>
              <c:f>시트1!$D$2:$D$9</c:f>
              <c:numCache>
                <c:formatCode>General</c:formatCode>
                <c:ptCount val="8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9C9-49B3-B92A-075F699CF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3819104"/>
        <c:axId val="363820280"/>
      </c:barChart>
      <c:barChart>
        <c:barDir val="col"/>
        <c:grouping val="clustere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cat>
            <c:numRef>
              <c:f>시트1!$A$2:$A$9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2020</c:v>
                </c:pt>
                <c:pt idx="5">
                  <c:v>2030</c:v>
                </c:pt>
                <c:pt idx="6">
                  <c:v>2040</c:v>
                </c:pt>
                <c:pt idx="7">
                  <c:v>2050</c:v>
                </c:pt>
              </c:numCache>
            </c:numRef>
          </c:cat>
          <c:val>
            <c:numRef>
              <c:f>시트1!$B$2:$B$9</c:f>
              <c:numCache>
                <c:formatCode>General</c:formatCode>
                <c:ptCount val="8"/>
                <c:pt idx="0">
                  <c:v>57.6</c:v>
                </c:pt>
                <c:pt idx="1">
                  <c:v>61.2</c:v>
                </c:pt>
                <c:pt idx="2">
                  <c:v>64.8</c:v>
                </c:pt>
                <c:pt idx="3">
                  <c:v>68.599999999999994</c:v>
                </c:pt>
                <c:pt idx="4">
                  <c:v>84</c:v>
                </c:pt>
                <c:pt idx="5">
                  <c:v>127.2</c:v>
                </c:pt>
                <c:pt idx="6">
                  <c:v>196.4</c:v>
                </c:pt>
                <c:pt idx="7">
                  <c:v>271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9C9-49B3-B92A-075F699CF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3819888"/>
        <c:axId val="363819496"/>
      </c:barChart>
      <c:catAx>
        <c:axId val="36381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3820280"/>
        <c:crossesAt val="0"/>
        <c:auto val="1"/>
        <c:lblAlgn val="ctr"/>
        <c:lblOffset val="100"/>
        <c:noMultiLvlLbl val="0"/>
      </c:catAx>
      <c:valAx>
        <c:axId val="363820280"/>
        <c:scaling>
          <c:orientation val="minMax"/>
          <c:max val="300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3819104"/>
        <c:crosses val="autoZero"/>
        <c:crossBetween val="between"/>
      </c:valAx>
      <c:valAx>
        <c:axId val="36381949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3819888"/>
        <c:crosses val="max"/>
        <c:crossBetween val="between"/>
      </c:valAx>
      <c:catAx>
        <c:axId val="363819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363819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270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28575">
                <a:solidFill>
                  <a:schemeClr val="bg1"/>
                </a:solidFill>
              </a:ln>
              <a:effectLst/>
            </c:spPr>
          </c:marker>
          <c:dPt>
            <c:idx val="7"/>
            <c:marker>
              <c:spPr>
                <a:solidFill>
                  <a:srgbClr val="FF0000"/>
                </a:solidFill>
                <a:ln w="28575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27000" cap="rnd">
                <a:solidFill>
                  <a:srgbClr val="FF0000"/>
                </a:solidFill>
                <a:round/>
              </a:ln>
              <a:effectLst/>
            </c:spPr>
          </c:dPt>
          <c:cat>
            <c:strRef>
              <c:f>시트1!$A$2:$A$9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시트1!$B$2:$B$9</c:f>
              <c:numCache>
                <c:formatCode>General</c:formatCode>
                <c:ptCount val="8"/>
                <c:pt idx="0">
                  <c:v>9.39</c:v>
                </c:pt>
                <c:pt idx="1">
                  <c:v>9.58</c:v>
                </c:pt>
                <c:pt idx="2">
                  <c:v>9.7900000000000009</c:v>
                </c:pt>
                <c:pt idx="3">
                  <c:v>9.99</c:v>
                </c:pt>
                <c:pt idx="4">
                  <c:v>10.39</c:v>
                </c:pt>
                <c:pt idx="5">
                  <c:v>10.030000000000001</c:v>
                </c:pt>
                <c:pt idx="6">
                  <c:v>11.9</c:v>
                </c:pt>
                <c:pt idx="7">
                  <c:v>15.06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097-46F3-85C1-DAC391F0237A}"/>
            </c:ext>
          </c:extLst>
        </c:ser>
        <c:ser>
          <c:idx val="1"/>
          <c:order val="1"/>
          <c:tx>
            <c:strRef>
              <c:f>시트1!$C$1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시트1!$A$2:$A$9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시트1!$C$2:$C$9</c:f>
              <c:numCache>
                <c:formatCode>General</c:formatCode>
                <c:ptCount val="8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097-46F3-85C1-DAC391F0237A}"/>
            </c:ext>
          </c:extLst>
        </c:ser>
        <c:ser>
          <c:idx val="2"/>
          <c:order val="2"/>
          <c:tx>
            <c:strRef>
              <c:f>시트1!$D$1</c:f>
              <c:strCache>
                <c:ptCount val="1"/>
                <c:pt idx="0">
                  <c:v>열2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시트1!$A$2:$A$9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시트1!$D$2:$D$9</c:f>
              <c:numCache>
                <c:formatCode>General</c:formatCode>
                <c:ptCount val="8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097-46F3-85C1-DAC391F023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3813224"/>
        <c:axId val="363813616"/>
      </c:lineChart>
      <c:catAx>
        <c:axId val="363813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363813616"/>
        <c:crosses val="autoZero"/>
        <c:auto val="1"/>
        <c:lblAlgn val="ctr"/>
        <c:lblOffset val="100"/>
        <c:noMultiLvlLbl val="0"/>
      </c:catAx>
      <c:valAx>
        <c:axId val="3638136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one"/>
        <c:crossAx val="3638132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0.58336</cdr:x>
      <cdr:y>0.43232</cdr:y>
    </cdr:from>
    <cdr:to>
      <cdr:x>0.61344</cdr:x>
      <cdr:y>0.71035</cdr:y>
    </cdr:to>
    <cdr:sp macro="" textlink="">
      <cdr:nvSpPr>
        <cdr:cNvPr id="4" name="삼각형 3"/>
        <cdr:cNvSpPr/>
      </cdr:nvSpPr>
      <cdr:spPr>
        <a:xfrm xmlns:a="http://schemas.openxmlformats.org/drawingml/2006/main" rot="10800000">
          <a:off x="6501533" y="1827834"/>
          <a:ext cx="335178" cy="1175515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0.5</cdr:x>
      <cdr:y>0.35422</cdr:y>
    </cdr:from>
    <cdr:to>
      <cdr:x>0.53004</cdr:x>
      <cdr:y>0.62524</cdr:y>
    </cdr:to>
    <cdr:sp macro="" textlink="">
      <cdr:nvSpPr>
        <cdr:cNvPr id="6" name="삼각형 5"/>
        <cdr:cNvSpPr/>
      </cdr:nvSpPr>
      <cdr:spPr>
        <a:xfrm xmlns:a="http://schemas.openxmlformats.org/drawingml/2006/main" rot="10800000">
          <a:off x="5572470" y="1497638"/>
          <a:ext cx="334768" cy="1145876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0.62394</cdr:x>
      <cdr:y>0.20692</cdr:y>
    </cdr:from>
    <cdr:to>
      <cdr:x>0.65401</cdr:x>
      <cdr:y>0.60102</cdr:y>
    </cdr:to>
    <cdr:sp macro="" textlink="">
      <cdr:nvSpPr>
        <cdr:cNvPr id="7" name="삼각형 6"/>
        <cdr:cNvSpPr/>
      </cdr:nvSpPr>
      <cdr:spPr>
        <a:xfrm xmlns:a="http://schemas.openxmlformats.org/drawingml/2006/main" rot="10800000">
          <a:off x="6953829" y="874860"/>
          <a:ext cx="335058" cy="1666265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0.54188</cdr:x>
      <cdr:y>0.66078</cdr:y>
    </cdr:from>
    <cdr:to>
      <cdr:x>0.5706</cdr:x>
      <cdr:y>0.80593</cdr:y>
    </cdr:to>
    <cdr:sp macro="" textlink="">
      <cdr:nvSpPr>
        <cdr:cNvPr id="8" name="삼각형 7"/>
        <cdr:cNvSpPr/>
      </cdr:nvSpPr>
      <cdr:spPr>
        <a:xfrm xmlns:a="http://schemas.openxmlformats.org/drawingml/2006/main" rot="10800000">
          <a:off x="6039186" y="2793785"/>
          <a:ext cx="320161" cy="613699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0.83936</cdr:x>
      <cdr:y>0.12947</cdr:y>
    </cdr:from>
    <cdr:to>
      <cdr:x>0.87113</cdr:x>
      <cdr:y>0.48835</cdr:y>
    </cdr:to>
    <cdr:sp macro="" textlink="">
      <cdr:nvSpPr>
        <cdr:cNvPr id="9" name="삼각형 8"/>
        <cdr:cNvSpPr/>
      </cdr:nvSpPr>
      <cdr:spPr>
        <a:xfrm xmlns:a="http://schemas.openxmlformats.org/drawingml/2006/main" rot="10800000">
          <a:off x="9354644" y="547409"/>
          <a:ext cx="354067" cy="1517332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0.7973</cdr:x>
      <cdr:y>0.35564</cdr:y>
    </cdr:from>
    <cdr:to>
      <cdr:x>0.82925</cdr:x>
      <cdr:y>0.64436</cdr:y>
    </cdr:to>
    <cdr:sp macro="" textlink="">
      <cdr:nvSpPr>
        <cdr:cNvPr id="11" name="삼각형 10"/>
        <cdr:cNvSpPr/>
      </cdr:nvSpPr>
      <cdr:spPr>
        <a:xfrm xmlns:a="http://schemas.openxmlformats.org/drawingml/2006/main" rot="10800000">
          <a:off x="8885832" y="1503623"/>
          <a:ext cx="356088" cy="1220748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0.75719</cdr:x>
      <cdr:y>0.50848</cdr:y>
    </cdr:from>
    <cdr:to>
      <cdr:x>0.78745</cdr:x>
      <cdr:y>0.78165</cdr:y>
    </cdr:to>
    <cdr:sp macro="" textlink="">
      <cdr:nvSpPr>
        <cdr:cNvPr id="12" name="삼각형 11"/>
        <cdr:cNvSpPr/>
      </cdr:nvSpPr>
      <cdr:spPr>
        <a:xfrm xmlns:a="http://schemas.openxmlformats.org/drawingml/2006/main" rot="10800000">
          <a:off x="8438836" y="2149850"/>
          <a:ext cx="337205" cy="1154949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0.71604</cdr:x>
      <cdr:y>0.27988</cdr:y>
    </cdr:from>
    <cdr:to>
      <cdr:x>0.74687</cdr:x>
      <cdr:y>0.60697</cdr:y>
    </cdr:to>
    <cdr:sp macro="" textlink="">
      <cdr:nvSpPr>
        <cdr:cNvPr id="13" name="삼각형 12"/>
        <cdr:cNvSpPr/>
      </cdr:nvSpPr>
      <cdr:spPr>
        <a:xfrm xmlns:a="http://schemas.openxmlformats.org/drawingml/2006/main" rot="10800000">
          <a:off x="7980212" y="1183321"/>
          <a:ext cx="343654" cy="1382924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0.32454</cdr:x>
      <cdr:y>0.81132</cdr:y>
    </cdr:from>
    <cdr:to>
      <cdr:x>0.35627</cdr:x>
      <cdr:y>0.89119</cdr:y>
    </cdr:to>
    <cdr:sp macro="" textlink="">
      <cdr:nvSpPr>
        <cdr:cNvPr id="14" name="삼각형 13"/>
        <cdr:cNvSpPr/>
      </cdr:nvSpPr>
      <cdr:spPr>
        <a:xfrm xmlns:a="http://schemas.openxmlformats.org/drawingml/2006/main" rot="10800000">
          <a:off x="3617004" y="3430259"/>
          <a:ext cx="353648" cy="337673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0.36694</cdr:x>
      <cdr:y>0.88514</cdr:y>
    </cdr:from>
    <cdr:to>
      <cdr:x>0.39703</cdr:x>
      <cdr:y>0.9389</cdr:y>
    </cdr:to>
    <cdr:sp macro="" textlink="">
      <cdr:nvSpPr>
        <cdr:cNvPr id="15" name="삼각형 14"/>
        <cdr:cNvSpPr/>
      </cdr:nvSpPr>
      <cdr:spPr>
        <a:xfrm xmlns:a="http://schemas.openxmlformats.org/drawingml/2006/main" rot="10800000">
          <a:off x="4089477" y="3742352"/>
          <a:ext cx="335404" cy="227303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0.40661</cdr:x>
      <cdr:y>0.88519</cdr:y>
    </cdr:from>
    <cdr:to>
      <cdr:x>0.43893</cdr:x>
      <cdr:y>0.93895</cdr:y>
    </cdr:to>
    <cdr:sp macro="" textlink="">
      <cdr:nvSpPr>
        <cdr:cNvPr id="16" name="삼각형 15"/>
        <cdr:cNvSpPr/>
      </cdr:nvSpPr>
      <cdr:spPr>
        <a:xfrm xmlns:a="http://schemas.openxmlformats.org/drawingml/2006/main" rot="10800000">
          <a:off x="4531627" y="3742584"/>
          <a:ext cx="360277" cy="227303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0.06756</cdr:x>
      <cdr:y>0.88535</cdr:y>
    </cdr:from>
    <cdr:to>
      <cdr:x>0.09929</cdr:x>
      <cdr:y>0.93831</cdr:y>
    </cdr:to>
    <cdr:sp macro="" textlink="">
      <cdr:nvSpPr>
        <cdr:cNvPr id="18" name="삼각형 17"/>
        <cdr:cNvSpPr/>
      </cdr:nvSpPr>
      <cdr:spPr>
        <a:xfrm xmlns:a="http://schemas.openxmlformats.org/drawingml/2006/main" rot="10800000">
          <a:off x="752914" y="3743239"/>
          <a:ext cx="353648" cy="223922"/>
        </a:xfrm>
        <a:prstGeom xmlns:a="http://schemas.openxmlformats.org/drawingml/2006/main" prst="triangle">
          <a:avLst>
            <a:gd name="adj" fmla="val 98768"/>
          </a:avLst>
        </a:prstGeom>
        <a:gradFill xmlns:a="http://schemas.openxmlformats.org/drawingml/2006/main" flip="none" rotWithShape="1">
          <a:gsLst>
            <a:gs pos="0">
              <a:schemeClr val="accent3">
                <a:lumMod val="0"/>
                <a:lumOff val="100000"/>
                <a:alpha val="0"/>
              </a:schemeClr>
            </a:gs>
            <a:gs pos="70000">
              <a:schemeClr val="accent3">
                <a:lumMod val="0"/>
                <a:lumOff val="100000"/>
                <a:alpha val="21000"/>
              </a:schemeClr>
            </a:gs>
            <a:gs pos="100000">
              <a:schemeClr val="bg1">
                <a:alpha val="42000"/>
              </a:schemeClr>
            </a:gs>
          </a:gsLst>
          <a:path path="circle">
            <a:fillToRect l="100000" b="100000"/>
          </a:path>
          <a:tileRect t="-100000" r="-100000"/>
        </a:gra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2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5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8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97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7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48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9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4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2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3CA31-8C10-47C7-BB80-7F3E382AFB55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AAFB7-2E10-4C51-AF2B-A2EF2C7356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99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google.co.kr/url?sa=i&amp;rct=j&amp;q=&amp;esrc=s&amp;source=images&amp;cd=&amp;cad=rja&amp;uact=8&amp;ved=0ahUKEwi7zfj1honPAhWJq5QKHcKmAMMQjRwIBw&amp;url=http://mefungii.tistory.com/703&amp;bvm=bv.132479545,d.dGo&amp;psig=AFQjCNFb2UfunM11V_frozHbq33yU3qTQQ&amp;ust=147374307208545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://www.google.co.kr/url?sa=i&amp;rct=j&amp;q=&amp;esrc=s&amp;source=images&amp;cd=&amp;cad=rja&amp;uact=8&amp;ved=0ahUKEwiShvSPh4nPAhWHI5QKHa6QB4sQjRwIBw&amp;url=http://www.momdol.com/bbs/board.php?bo_table=m203&amp;wr_id=74&amp;bvm=bv.132479545,d.dGo&amp;psig=AFQjCNFovBnM0jTFWy0rnhPPJPkhbQnj9w&amp;ust=147374312265825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JPG"/><Relationship Id="rId2" Type="http://schemas.openxmlformats.org/officeDocument/2006/relationships/hyperlink" Target="http://www.google.co.kr/url?sa=i&amp;rct=j&amp;q=&amp;esrc=s&amp;source=images&amp;cd=&amp;cad=rja&amp;uact=8&amp;ved=0ahUKEwjLiZrY4YHPAhUFkpQKHZZ2BMsQjRwIBw&amp;url=http://www.freeiconspng.com/icons/baby-icon&amp;psig=AFQjCNFd3INnL5bCJdhHcsltmNmtcudBDA&amp;ust=147349255254526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hyperlink" Target="http://www.google.co.kr/url?sa=i&amp;rct=j&amp;q=&amp;esrc=s&amp;source=images&amp;cd=&amp;cad=rja&amp;uact=8&amp;ved=0ahUKEwiimca84oHPAhVCm5QKHYtnDIgQjRwIBw&amp;url=http://www.publicdomainpictures.net/view-image.php?image=141618&amp;picture=heart-icon&amp;bvm=bv.131783435,d.dGo&amp;psig=AFQjCNElL3C4FRDAtWLlbs5npF79Thzg8g&amp;ust=1473492747043439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3.jpeg"/><Relationship Id="rId7" Type="http://schemas.openxmlformats.org/officeDocument/2006/relationships/image" Target="../media/image69.JPG"/><Relationship Id="rId2" Type="http://schemas.openxmlformats.org/officeDocument/2006/relationships/hyperlink" Target="http://www.google.co.kr/url?sa=i&amp;rct=j&amp;q=&amp;esrc=s&amp;source=images&amp;cd=&amp;cad=rja&amp;uact=8&amp;ved=0ahUKEwiimca84oHPAhVCm5QKHYtnDIgQjRwIBw&amp;url=http://www.publicdomainpictures.net/view-image.php?image=141618&amp;picture=heart-icon&amp;bvm=bv.131783435,d.dGo&amp;psig=AFQjCNElL3C4FRDAtWLlbs5npF79Thzg8g&amp;ust=147349274704343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hyperlink" Target="http://www.google.co.kr/url?sa=i&amp;rct=j&amp;q=&amp;esrc=s&amp;source=images&amp;cd=&amp;cad=rja&amp;uact=8&amp;ved=0ahUKEwjKtsn55YHPAhXMmpQKHREuC1QQjRwIBw&amp;url=http://downloadicons.net/phone-mobile-phone-icon-94214&amp;bvm=bv.131783435,d.dGo&amp;psig=AFQjCNHE-Ov51CLt6feiEOi0zbtdNaPBfQ&amp;ust=1473493695599533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3" b="27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sp>
        <p:nvSpPr>
          <p:cNvPr id="37" name="자유형: 도형 36"/>
          <p:cNvSpPr/>
          <p:nvPr/>
        </p:nvSpPr>
        <p:spPr>
          <a:xfrm>
            <a:off x="5345723" y="-14068"/>
            <a:ext cx="6850966" cy="6865034"/>
          </a:xfrm>
          <a:custGeom>
            <a:avLst/>
            <a:gdLst>
              <a:gd name="connsiteX0" fmla="*/ 0 w 6850966"/>
              <a:gd name="connsiteY0" fmla="*/ 0 h 6865034"/>
              <a:gd name="connsiteX1" fmla="*/ 1406769 w 6850966"/>
              <a:gd name="connsiteY1" fmla="*/ 6865034 h 6865034"/>
              <a:gd name="connsiteX2" fmla="*/ 6836899 w 6850966"/>
              <a:gd name="connsiteY2" fmla="*/ 6865034 h 6865034"/>
              <a:gd name="connsiteX3" fmla="*/ 6850966 w 6850966"/>
              <a:gd name="connsiteY3" fmla="*/ 3432517 h 6865034"/>
              <a:gd name="connsiteX4" fmla="*/ 3080825 w 6850966"/>
              <a:gd name="connsiteY4" fmla="*/ 0 h 6865034"/>
              <a:gd name="connsiteX5" fmla="*/ 0 w 6850966"/>
              <a:gd name="connsiteY5" fmla="*/ 0 h 686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0966" h="6865034">
                <a:moveTo>
                  <a:pt x="0" y="0"/>
                </a:moveTo>
                <a:lnTo>
                  <a:pt x="1406769" y="6865034"/>
                </a:lnTo>
                <a:lnTo>
                  <a:pt x="6836899" y="6865034"/>
                </a:lnTo>
                <a:lnTo>
                  <a:pt x="6850966" y="3432517"/>
                </a:lnTo>
                <a:lnTo>
                  <a:pt x="308082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43003" y="1997612"/>
            <a:ext cx="5238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B0F0"/>
                </a:solidFill>
              </a:rPr>
              <a:t>Smart Check Wear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03106" y="3404604"/>
            <a:ext cx="3396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죽음에 </a:t>
            </a:r>
            <a:r>
              <a:rPr lang="ko-KR" altLang="en-US" dirty="0">
                <a:solidFill>
                  <a:schemeClr val="bg1"/>
                </a:solidFill>
              </a:rPr>
              <a:t>통계는 없다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 There </a:t>
            </a:r>
            <a:r>
              <a:rPr lang="en-US" altLang="ko-KR" sz="1200" dirty="0">
                <a:solidFill>
                  <a:schemeClr val="bg1"/>
                </a:solidFill>
              </a:rPr>
              <a:t>is no statistics for one’s death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03683" y="2610453"/>
            <a:ext cx="287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스마트 체크 </a:t>
            </a:r>
            <a:r>
              <a:rPr lang="ko-KR" altLang="en-US" sz="2000" dirty="0" err="1">
                <a:solidFill>
                  <a:schemeClr val="bg1"/>
                </a:solidFill>
              </a:rPr>
              <a:t>웨어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3891" y="4972271"/>
            <a:ext cx="2898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00B0F0"/>
                </a:solidFill>
              </a:rPr>
              <a:t>보노보노</a:t>
            </a:r>
            <a:r>
              <a:rPr lang="ko-KR" altLang="en-US" sz="3200" dirty="0">
                <a:solidFill>
                  <a:srgbClr val="00B0F0"/>
                </a:solidFill>
              </a:rPr>
              <a:t> </a:t>
            </a:r>
            <a:r>
              <a:rPr lang="en-US" altLang="ko-KR" sz="3200" dirty="0">
                <a:solidFill>
                  <a:srgbClr val="00B0F0"/>
                </a:solidFill>
              </a:rPr>
              <a:t>1</a:t>
            </a:r>
            <a:r>
              <a:rPr lang="ko-KR" altLang="en-US" sz="3200" dirty="0">
                <a:solidFill>
                  <a:srgbClr val="00B0F0"/>
                </a:solidFill>
              </a:rPr>
              <a:t>팀 </a:t>
            </a:r>
            <a:endParaRPr lang="en-US" altLang="ko-KR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8739352" y="915719"/>
            <a:ext cx="2335237" cy="233523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937559" y="902938"/>
            <a:ext cx="2335237" cy="233523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135766" y="915719"/>
            <a:ext cx="2335237" cy="233523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912" y="1195200"/>
            <a:ext cx="1800775" cy="1800775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3" name="Picture 10" descr="http://iconbug.com/download/size/256/icon/423/baby/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6019" y="1163190"/>
            <a:ext cx="1814732" cy="1814732"/>
          </a:xfrm>
          <a:prstGeom prst="rect">
            <a:avLst/>
          </a:prstGeom>
          <a:blipFill dpi="0" rotWithShape="1">
            <a:blip r:embed="rId4" cstate="print"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03" y="1283589"/>
            <a:ext cx="1573934" cy="157393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280" y="3845648"/>
            <a:ext cx="8705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ko-KR" altLang="en-US" sz="1600" dirty="0" smtClean="0"/>
              <a:t>스마트 체크 </a:t>
            </a:r>
            <a:r>
              <a:rPr lang="ko-KR" altLang="en-US" sz="1600" dirty="0" err="1" smtClean="0"/>
              <a:t>웨어의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대상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ko-KR" altLang="en-US" sz="1600" b="1" u="sng" dirty="0"/>
              <a:t>신생아 및 영유아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독거노인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치매환자</a:t>
            </a:r>
            <a:endParaRPr lang="en-US" altLang="ko-KR" sz="1600" b="1" u="sng" dirty="0"/>
          </a:p>
          <a:p>
            <a:r>
              <a:rPr lang="ko-KR" altLang="en-US" sz="1600" dirty="0"/>
              <a:t>공통적으로 </a:t>
            </a:r>
            <a:r>
              <a:rPr lang="ko-KR" altLang="en-US" sz="1600" b="1" dirty="0"/>
              <a:t>의사표현에 어려움</a:t>
            </a:r>
            <a:r>
              <a:rPr lang="ko-KR" altLang="en-US" sz="1600" dirty="0"/>
              <a:t>이 있거나</a:t>
            </a:r>
            <a:r>
              <a:rPr lang="en-US" altLang="ko-KR" sz="1600" dirty="0"/>
              <a:t>, </a:t>
            </a:r>
            <a:r>
              <a:rPr lang="ko-KR" altLang="en-US" sz="1600" dirty="0"/>
              <a:t>의사표현을 가로막는 장애물이 존재</a:t>
            </a:r>
            <a:endParaRPr lang="en-US" altLang="ko-KR" sz="1600" dirty="0"/>
          </a:p>
          <a:p>
            <a:r>
              <a:rPr lang="ko-KR" altLang="en-US" sz="1600" dirty="0" smtClean="0"/>
              <a:t>이러한 대상들은 </a:t>
            </a:r>
            <a:r>
              <a:rPr lang="ko-KR" altLang="en-US" sz="1600" b="1" dirty="0" smtClean="0"/>
              <a:t>보호자</a:t>
            </a:r>
            <a:r>
              <a:rPr lang="ko-KR" altLang="en-US" sz="1600" dirty="0" smtClean="0"/>
              <a:t>가 필요</a:t>
            </a:r>
            <a:r>
              <a:rPr lang="en-US" altLang="ko-KR" sz="1600" dirty="0" smtClean="0"/>
              <a:t> – </a:t>
            </a:r>
            <a:r>
              <a:rPr lang="ko-KR" altLang="en-US" sz="1600" dirty="0" smtClean="0"/>
              <a:t>보호자가 없거나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부재중일때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돌연사나</a:t>
            </a:r>
            <a:r>
              <a:rPr lang="ko-KR" altLang="en-US" sz="1600" dirty="0" smtClean="0"/>
              <a:t> 실종사건에 무방비</a:t>
            </a:r>
            <a:endParaRPr lang="en-US" altLang="ko-KR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24993" y="3476316"/>
            <a:ext cx="19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신생아 및 영유아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41302" y="3476316"/>
            <a:ext cx="19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독거노인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56344" y="3476316"/>
            <a:ext cx="19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치매환자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2.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대상 및 목적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881280" y="5607959"/>
            <a:ext cx="8705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ko-KR" altLang="en-US" sz="1600" dirty="0" smtClean="0"/>
              <a:t>스마트 체크 </a:t>
            </a:r>
            <a:r>
              <a:rPr lang="ko-KR" altLang="en-US" sz="1600" dirty="0" err="1" smtClean="0"/>
              <a:t>웨어를</a:t>
            </a:r>
            <a:r>
              <a:rPr lang="ko-KR" altLang="en-US" sz="1600" dirty="0" smtClean="0"/>
              <a:t> 이용하여 실시간으로 대상들의 체내 정보와 위치 정보를 알 수 있고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위험시 애플리케이션 팝업을 통하여 알려줌</a:t>
            </a:r>
            <a:endParaRPr lang="en-US" altLang="ko-KR" sz="1600" dirty="0"/>
          </a:p>
        </p:txBody>
      </p:sp>
      <p:sp>
        <p:nvSpPr>
          <p:cNvPr id="4" name="아래쪽 화살표 3"/>
          <p:cNvSpPr/>
          <p:nvPr/>
        </p:nvSpPr>
        <p:spPr>
          <a:xfrm>
            <a:off x="5598718" y="5048460"/>
            <a:ext cx="994563" cy="732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4" y="0"/>
            <a:ext cx="12192223" cy="685799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0929952" y="-15027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645569" y="407004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49"/>
          <p:cNvSpPr/>
          <p:nvPr/>
        </p:nvSpPr>
        <p:spPr>
          <a:xfrm>
            <a:off x="2592302" y="969787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30174" y="97200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46544" y="972330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프로젝트의 필요성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33023" y="2317652"/>
            <a:ext cx="2880000" cy="2700000"/>
          </a:xfrm>
          <a:prstGeom prst="ellipse">
            <a:avLst/>
          </a:prstGeom>
          <a:solidFill>
            <a:srgbClr val="43A49D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742" y="34290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Smart Check </a:t>
            </a:r>
            <a:r>
              <a:rPr lang="en-US" altLang="ko-KR" dirty="0" smtClean="0">
                <a:solidFill>
                  <a:schemeClr val="bg1"/>
                </a:solidFill>
              </a:rPr>
              <a:t>Wear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/>
          <p:cNvSpPr/>
          <p:nvPr/>
        </p:nvSpPr>
        <p:spPr>
          <a:xfrm>
            <a:off x="3197997" y="2400416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3718442" y="3506734"/>
            <a:ext cx="354242" cy="38380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/>
          <p:cNvSpPr/>
          <p:nvPr/>
        </p:nvSpPr>
        <p:spPr>
          <a:xfrm>
            <a:off x="3512227" y="2953907"/>
            <a:ext cx="354242" cy="383805"/>
          </a:xfrm>
          <a:prstGeom prst="round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3195385" y="4566152"/>
            <a:ext cx="354242" cy="383805"/>
          </a:xfrm>
          <a:prstGeom prst="roundRect">
            <a:avLst/>
          </a:prstGeom>
          <a:solidFill>
            <a:srgbClr val="8B72BE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3526295" y="4023634"/>
            <a:ext cx="354242" cy="383805"/>
          </a:xfrm>
          <a:prstGeom prst="roundRect">
            <a:avLst/>
          </a:prstGeom>
          <a:solidFill>
            <a:srgbClr val="8B72B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33729" y="240152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0099" y="402010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52239" y="295612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9303" y="3506734"/>
            <a:ext cx="2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24351" y="4565044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87971" y="2407651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프로젝트의 필요성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3906481" y="2961143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프로젝트 대상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4090666" y="3410938"/>
            <a:ext cx="4774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Smart Check Wear(SCW)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904341" y="4032361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하드웨어 </a:t>
            </a:r>
            <a:r>
              <a:rPr lang="ko-KR" altLang="en-US" dirty="0"/>
              <a:t>및 소프트웨어</a:t>
            </a:r>
            <a:endParaRPr lang="en-US" altLang="ko-KR" dirty="0"/>
          </a:p>
        </p:txBody>
      </p:sp>
      <p:sp>
        <p:nvSpPr>
          <p:cNvPr id="36" name="직사각형 35"/>
          <p:cNvSpPr/>
          <p:nvPr/>
        </p:nvSpPr>
        <p:spPr>
          <a:xfrm>
            <a:off x="3551646" y="45924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기대효과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590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넛 18"/>
          <p:cNvSpPr/>
          <p:nvPr/>
        </p:nvSpPr>
        <p:spPr>
          <a:xfrm>
            <a:off x="7459758" y="1680902"/>
            <a:ext cx="3397869" cy="3471055"/>
          </a:xfrm>
          <a:prstGeom prst="donut">
            <a:avLst>
              <a:gd name="adj" fmla="val 2642"/>
            </a:avLst>
          </a:prstGeom>
          <a:solidFill>
            <a:srgbClr val="43A49D"/>
          </a:solidFill>
          <a:ln>
            <a:solidFill>
              <a:srgbClr val="43A4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318" y="1159463"/>
            <a:ext cx="6178722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3A49D"/>
                </a:solidFill>
              </a:rPr>
              <a:t>기저귀와 </a:t>
            </a:r>
            <a:r>
              <a:rPr lang="ko-KR" altLang="en-US" sz="2800" b="1" dirty="0" err="1">
                <a:solidFill>
                  <a:srgbClr val="43A49D"/>
                </a:solidFill>
              </a:rPr>
              <a:t>웨어러블</a:t>
            </a:r>
            <a:r>
              <a:rPr lang="ko-KR" altLang="en-US" sz="2800" b="1" dirty="0">
                <a:solidFill>
                  <a:srgbClr val="43A49D"/>
                </a:solidFill>
              </a:rPr>
              <a:t> 디바이스의 결합</a:t>
            </a:r>
            <a:endParaRPr lang="en-US" altLang="ko-KR" sz="2800" b="1" dirty="0">
              <a:solidFill>
                <a:srgbClr val="43A49D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1. </a:t>
            </a:r>
            <a:r>
              <a:rPr lang="ko-KR" altLang="en-US" sz="1600" dirty="0" err="1" smtClean="0"/>
              <a:t>센싱</a:t>
            </a:r>
            <a:r>
              <a:rPr lang="ko-KR" altLang="en-US" sz="1600" dirty="0" smtClean="0"/>
              <a:t> 기능을 통해 </a:t>
            </a:r>
            <a:r>
              <a:rPr lang="ko-KR" altLang="en-US" sz="1600" dirty="0"/>
              <a:t>체내 </a:t>
            </a:r>
            <a:r>
              <a:rPr lang="ko-KR" altLang="en-US" sz="1600" dirty="0" smtClean="0"/>
              <a:t>정보를 </a:t>
            </a:r>
            <a:r>
              <a:rPr lang="ko-KR" altLang="en-US" sz="1600" dirty="0"/>
              <a:t>서버에 전송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서버와 연결된 휴대폰 애플리케이션으로 </a:t>
            </a:r>
            <a:r>
              <a:rPr lang="ko-KR" altLang="en-US" sz="1600" b="1" dirty="0" smtClean="0"/>
              <a:t>실시간 </a:t>
            </a:r>
            <a:r>
              <a:rPr lang="ko-KR" altLang="en-US" sz="1600" b="1" dirty="0"/>
              <a:t>정보 제공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3. </a:t>
            </a:r>
            <a:r>
              <a:rPr lang="ko-KR" altLang="en-US" sz="1600" dirty="0" smtClean="0"/>
              <a:t>분석되는 </a:t>
            </a:r>
            <a:r>
              <a:rPr lang="ko-KR" altLang="en-US" sz="1600" dirty="0"/>
              <a:t>정보에 이상이 있을 시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보호자에게 </a:t>
            </a:r>
            <a:r>
              <a:rPr lang="ko-KR" altLang="en-US" sz="1600" b="1" dirty="0" smtClean="0"/>
              <a:t>팝업 </a:t>
            </a:r>
            <a:r>
              <a:rPr lang="ko-KR" altLang="en-US" sz="1600" b="1" dirty="0"/>
              <a:t>알림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4. </a:t>
            </a:r>
            <a:r>
              <a:rPr lang="ko-KR" altLang="en-US" sz="1600" dirty="0" smtClean="0"/>
              <a:t>보호자 외에 </a:t>
            </a:r>
            <a:r>
              <a:rPr lang="ko-KR" altLang="en-US" sz="1600" dirty="0" err="1" smtClean="0"/>
              <a:t>앱을</a:t>
            </a:r>
            <a:r>
              <a:rPr lang="ko-KR" altLang="en-US" sz="1600" dirty="0" smtClean="0"/>
              <a:t> 설치하는 모든 대상에게도 </a:t>
            </a:r>
            <a:r>
              <a:rPr lang="ko-KR" altLang="en-US" sz="1600" b="1" dirty="0" smtClean="0"/>
              <a:t>선택적 </a:t>
            </a:r>
            <a:r>
              <a:rPr lang="ko-KR" altLang="en-US" sz="1600" b="1" dirty="0"/>
              <a:t>알림 </a:t>
            </a:r>
            <a:r>
              <a:rPr lang="ko-KR" altLang="en-US" sz="1600" dirty="0"/>
              <a:t>가능</a:t>
            </a:r>
            <a:endParaRPr lang="en-US" altLang="ko-KR" sz="1600" dirty="0"/>
          </a:p>
          <a:p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CFL(Connectivity </a:t>
            </a:r>
            <a:r>
              <a:rPr lang="en-US" altLang="ko-KR" sz="2000" b="1" dirty="0"/>
              <a:t>for Life</a:t>
            </a:r>
            <a:r>
              <a:rPr lang="en-US" altLang="ko-KR" sz="20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</a:t>
            </a:r>
            <a:r>
              <a:rPr lang="ko-KR" altLang="en-US" b="1" dirty="0" smtClean="0"/>
              <a:t>생명을 </a:t>
            </a:r>
            <a:r>
              <a:rPr lang="ko-KR" altLang="en-US" b="1" dirty="0"/>
              <a:t>위한 연결</a:t>
            </a:r>
            <a:r>
              <a:rPr lang="ko-KR" altLang="en-US" dirty="0"/>
              <a:t> </a:t>
            </a:r>
            <a:r>
              <a:rPr lang="ko-KR" altLang="en-US" b="1" dirty="0"/>
              <a:t>국내</a:t>
            </a:r>
            <a:r>
              <a:rPr lang="ko-KR" altLang="en-US" dirty="0"/>
              <a:t> </a:t>
            </a:r>
            <a:r>
              <a:rPr lang="ko-KR" altLang="en-US" b="1" dirty="0"/>
              <a:t>최초</a:t>
            </a:r>
            <a:r>
              <a:rPr lang="ko-KR" altLang="en-US" dirty="0"/>
              <a:t> </a:t>
            </a:r>
            <a:r>
              <a:rPr lang="ko-KR" altLang="en-US" sz="1600" dirty="0" smtClean="0"/>
              <a:t>도입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</a:t>
            </a:r>
            <a:r>
              <a:rPr lang="ko-KR" altLang="en-US" b="1" dirty="0" smtClean="0"/>
              <a:t>초동 </a:t>
            </a:r>
            <a:r>
              <a:rPr lang="ko-KR" altLang="en-US" b="1" dirty="0"/>
              <a:t>조치를 통한 구조 확률</a:t>
            </a:r>
            <a:r>
              <a:rPr lang="en-US" altLang="ko-KR" b="1" dirty="0"/>
              <a:t>·</a:t>
            </a:r>
            <a:r>
              <a:rPr lang="ko-KR" altLang="en-US" b="1" dirty="0"/>
              <a:t>생존율 증가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- 2</a:t>
            </a:r>
            <a:r>
              <a:rPr lang="ko-KR" altLang="en-US" sz="1600" dirty="0" smtClean="0"/>
              <a:t>차적으로 </a:t>
            </a:r>
            <a:r>
              <a:rPr lang="en-US" altLang="ko-KR" sz="1600" dirty="0" smtClean="0"/>
              <a:t>GPS</a:t>
            </a:r>
            <a:r>
              <a:rPr lang="ko-KR" altLang="en-US" sz="1600" dirty="0"/>
              <a:t>등의 디바이스를 통한 </a:t>
            </a:r>
            <a:r>
              <a:rPr lang="ko-KR" altLang="en-US" b="1" dirty="0"/>
              <a:t>후속 </a:t>
            </a:r>
            <a:r>
              <a:rPr lang="ko-KR" altLang="en-US" b="1" dirty="0" smtClean="0"/>
              <a:t>조치 가능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184" y="1607778"/>
            <a:ext cx="1659909" cy="131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755" y="1680902"/>
            <a:ext cx="1680380" cy="116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785" y="4259139"/>
            <a:ext cx="1676970" cy="133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55552" y="2805936"/>
            <a:ext cx="9076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Diaper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62529" y="5622883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Server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55198" y="2735338"/>
            <a:ext cx="9092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Device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3. Smart Check Wear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0466" y="440468"/>
            <a:ext cx="291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기저귀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결합형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임베디드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시스템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1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958281" y="5564659"/>
            <a:ext cx="3719383" cy="31303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10865" y="4609071"/>
            <a:ext cx="2879124" cy="31303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91201" y="4044779"/>
            <a:ext cx="1515762" cy="31303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치매노인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9127526" y="2317321"/>
            <a:ext cx="2493927" cy="21558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타원 18"/>
          <p:cNvSpPr/>
          <p:nvPr/>
        </p:nvSpPr>
        <p:spPr>
          <a:xfrm>
            <a:off x="8579708" y="1824682"/>
            <a:ext cx="2899718" cy="293267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519" y="752391"/>
            <a:ext cx="111583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신생아 </a:t>
            </a:r>
            <a:r>
              <a:rPr lang="ko-KR" altLang="en-US" sz="1600" dirty="0"/>
              <a:t>및 영유아</a:t>
            </a:r>
            <a:r>
              <a:rPr lang="en-US" altLang="ko-KR" sz="1600" dirty="0"/>
              <a:t>, </a:t>
            </a:r>
            <a:r>
              <a:rPr lang="ko-KR" altLang="en-US" sz="1600" dirty="0"/>
              <a:t>치매환자 </a:t>
            </a:r>
            <a:r>
              <a:rPr lang="ko-KR" altLang="en-US" sz="1600" dirty="0" smtClean="0"/>
              <a:t>등은</a:t>
            </a:r>
            <a:r>
              <a:rPr lang="en-US" altLang="ko-KR" sz="1600" dirty="0"/>
              <a:t> </a:t>
            </a:r>
            <a:r>
              <a:rPr lang="ko-KR" altLang="en-US" sz="1600" b="1" dirty="0" smtClean="0"/>
              <a:t>최소한의 </a:t>
            </a:r>
            <a:r>
              <a:rPr lang="ko-KR" altLang="en-US" sz="1600" b="1" dirty="0"/>
              <a:t>예방책</a:t>
            </a:r>
            <a:r>
              <a:rPr lang="ko-KR" altLang="en-US" sz="1600" dirty="0"/>
              <a:t>인 </a:t>
            </a:r>
            <a:r>
              <a:rPr lang="ko-KR" altLang="en-US" sz="1600" b="1" dirty="0"/>
              <a:t>기저귀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패드</a:t>
            </a:r>
            <a:r>
              <a:rPr lang="en-US" altLang="ko-KR" sz="1600" b="1" dirty="0"/>
              <a:t>)</a:t>
            </a:r>
            <a:r>
              <a:rPr lang="ko-KR" altLang="en-US" sz="1600" dirty="0"/>
              <a:t>를 착용한 채 </a:t>
            </a:r>
            <a:endParaRPr lang="en-US" altLang="ko-KR" sz="160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/>
              <a:t>안전의 </a:t>
            </a:r>
            <a:r>
              <a:rPr lang="ko-KR" altLang="en-US" sz="1600" b="1" dirty="0"/>
              <a:t>사각지대</a:t>
            </a:r>
            <a:r>
              <a:rPr lang="ko-KR" altLang="en-US" sz="1600" dirty="0"/>
              <a:t>에 놓이는 경우가 </a:t>
            </a:r>
            <a:r>
              <a:rPr lang="ko-KR" altLang="en-US" sz="1600" dirty="0" smtClean="0"/>
              <a:t>빈번함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                                              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000" b="1" dirty="0" smtClean="0"/>
              <a:t>“</a:t>
            </a:r>
            <a:r>
              <a:rPr lang="ko-KR" altLang="en-US" sz="2000" b="1" u="sng" dirty="0" smtClean="0"/>
              <a:t>기저귀 </a:t>
            </a:r>
            <a:r>
              <a:rPr lang="en-US" altLang="ko-KR" sz="2000" b="1" u="sng" dirty="0" smtClean="0"/>
              <a:t>+ </a:t>
            </a:r>
            <a:r>
              <a:rPr lang="ko-KR" altLang="en-US" sz="2000" b="1" u="sng" dirty="0" err="1" smtClean="0"/>
              <a:t>웨어러블</a:t>
            </a:r>
            <a:r>
              <a:rPr lang="ko-KR" altLang="en-US" sz="2000" b="1" u="sng" dirty="0" smtClean="0"/>
              <a:t> 디바이스</a:t>
            </a:r>
            <a:r>
              <a:rPr lang="en-US" altLang="ko-KR" sz="2000" b="1" dirty="0" smtClean="0"/>
              <a:t>”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endParaRPr lang="en-US" altLang="ko-KR" sz="1600" b="1" dirty="0" smtClean="0"/>
          </a:p>
          <a:p>
            <a:pPr marL="342900" indent="-342900" algn="ctr">
              <a:lnSpc>
                <a:spcPct val="150000"/>
              </a:lnSpc>
            </a:pPr>
            <a:r>
              <a:rPr lang="en-US" altLang="ko-KR" sz="2400" dirty="0" smtClean="0">
                <a:ln w="12700">
                  <a:solidFill>
                    <a:schemeClr val="accent5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1.</a:t>
            </a:r>
            <a:r>
              <a:rPr lang="en-US" altLang="ko-KR" sz="1600" dirty="0" smtClean="0">
                <a:ln w="12700">
                  <a:solidFill>
                    <a:schemeClr val="accent5"/>
                  </a:solidFill>
                </a:ln>
              </a:rPr>
              <a:t> </a:t>
            </a:r>
            <a:r>
              <a:rPr lang="ko-KR" altLang="en-US" sz="1600" dirty="0" smtClean="0"/>
              <a:t>신체의 </a:t>
            </a:r>
            <a:r>
              <a:rPr lang="ko-KR" altLang="en-US" sz="1600" b="1" dirty="0" smtClean="0"/>
              <a:t>거부감을 최소화</a:t>
            </a:r>
            <a:endParaRPr lang="en-US" altLang="ko-KR" sz="1600" b="1" dirty="0" smtClean="0"/>
          </a:p>
          <a:p>
            <a:pPr marL="342900" indent="-342900" algn="ctr">
              <a:lnSpc>
                <a:spcPct val="150000"/>
              </a:lnSpc>
            </a:pPr>
            <a:r>
              <a:rPr lang="en-US" altLang="ko-KR" sz="2400" dirty="0" smtClean="0">
                <a:ln w="12700">
                  <a:solidFill>
                    <a:schemeClr val="accent5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2.</a:t>
            </a:r>
            <a:r>
              <a:rPr lang="en-US" altLang="ko-KR" sz="1600" dirty="0" smtClean="0">
                <a:ln w="12700">
                  <a:solidFill>
                    <a:schemeClr val="accent5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altLang="ko-KR" sz="1600" dirty="0" smtClean="0"/>
              <a:t>24</a:t>
            </a:r>
            <a:r>
              <a:rPr lang="ko-KR" altLang="en-US" sz="1600" dirty="0"/>
              <a:t>시간 착용 가능하여 지속성이 우수한 </a:t>
            </a:r>
            <a:r>
              <a:rPr lang="ko-KR" altLang="en-US" sz="1600" b="1" dirty="0"/>
              <a:t>기저귀의 순기능</a:t>
            </a:r>
            <a:r>
              <a:rPr lang="ko-KR" altLang="en-US" sz="1600" dirty="0"/>
              <a:t>을 그대로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 w="12700">
                  <a:solidFill>
                    <a:schemeClr val="accent5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3.</a:t>
            </a:r>
            <a:r>
              <a:rPr lang="en-US" altLang="ko-KR" sz="1600" dirty="0" smtClean="0">
                <a:ln w="12700">
                  <a:solidFill>
                    <a:schemeClr val="accent5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ko-KR" altLang="en-US" sz="1600" b="1" dirty="0" err="1" smtClean="0"/>
              <a:t>웨어러블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디바이스의 기능</a:t>
            </a:r>
            <a:r>
              <a:rPr lang="ko-KR" altLang="en-US" sz="1600" dirty="0"/>
              <a:t>을 통하여 실생활 중 발생하는 </a:t>
            </a:r>
            <a:endParaRPr lang="en-US" altLang="ko-KR" sz="160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/>
              <a:t>안전 </a:t>
            </a:r>
            <a:r>
              <a:rPr lang="ko-KR" altLang="en-US" sz="1600" b="1" dirty="0"/>
              <a:t>문제에 대한 대처 </a:t>
            </a:r>
            <a:r>
              <a:rPr lang="ko-KR" altLang="en-US" sz="1600" dirty="0"/>
              <a:t>및</a:t>
            </a:r>
            <a:r>
              <a:rPr lang="ko-KR" altLang="en-US" sz="1600" b="1" dirty="0"/>
              <a:t> 사각지대 해소</a:t>
            </a:r>
            <a:r>
              <a:rPr lang="ko-KR" altLang="en-US" sz="1600" dirty="0"/>
              <a:t> 가능 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1028" name="Picture 4" descr="아기 손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502" y="2265409"/>
            <a:ext cx="2403937" cy="20512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직사각형 9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824152" y="2100654"/>
            <a:ext cx="304800" cy="63431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11892" y="1631095"/>
            <a:ext cx="2899718" cy="293267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3. Smart Check Wear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왜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기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저귀인가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?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7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3. Smart Check Wear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전체 시스템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38" y="3423934"/>
            <a:ext cx="1967195" cy="31618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50" y="490317"/>
            <a:ext cx="4160421" cy="27858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53" y="3458589"/>
            <a:ext cx="4434746" cy="2939143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2651351" y="3185023"/>
            <a:ext cx="927323" cy="601958"/>
          </a:xfrm>
          <a:prstGeom prst="straightConnector1">
            <a:avLst/>
          </a:prstGeom>
          <a:ln w="635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966811" y="3276204"/>
            <a:ext cx="843360" cy="613625"/>
          </a:xfrm>
          <a:prstGeom prst="straightConnector1">
            <a:avLst/>
          </a:prstGeom>
          <a:ln w="635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79968" y="2577959"/>
            <a:ext cx="3789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/>
              <a:t>대상의 신체 데이터</a:t>
            </a:r>
            <a:r>
              <a:rPr kumimoji="1" lang="en-US" altLang="ko-KR" dirty="0" smtClean="0"/>
              <a:t>,</a:t>
            </a:r>
          </a:p>
          <a:p>
            <a:pPr algn="ctr"/>
            <a:r>
              <a:rPr kumimoji="1" lang="ko-KR" altLang="en-US" dirty="0" smtClean="0"/>
              <a:t>위치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위험상황 등의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정보를 실시간으로 확인 가능</a:t>
            </a:r>
            <a:endParaRPr kumimoji="1"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50064" y="408368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데이터 분석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가공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저장</a:t>
            </a:r>
            <a:endParaRPr kumimoji="1"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39579" y="6412018"/>
            <a:ext cx="1064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Diaper</a:t>
            </a:r>
            <a:endParaRPr kumimoji="1" lang="ko-KR" alt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67419" y="2493098"/>
            <a:ext cx="3413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smtClean="0"/>
              <a:t>신체 </a:t>
            </a:r>
            <a:r>
              <a:rPr kumimoji="1" lang="ko-KR" altLang="en-US" dirty="0" err="1" smtClean="0"/>
              <a:t>센싱</a:t>
            </a:r>
            <a:r>
              <a:rPr kumimoji="1" lang="ko-KR" altLang="en-US" dirty="0" smtClean="0"/>
              <a:t> 데이터 전송</a:t>
            </a:r>
            <a:endParaRPr kumimoji="1" lang="en-US" altLang="ko-KR" dirty="0" smtClean="0"/>
          </a:p>
          <a:p>
            <a:pPr algn="ctr"/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심박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체온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습도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위치 등의 정보</a:t>
            </a:r>
            <a:r>
              <a:rPr kumimoji="1" lang="en-US" altLang="ko-KR" dirty="0" smtClean="0"/>
              <a:t>)</a:t>
            </a:r>
            <a:endParaRPr kumimoji="1" lang="en-US" altLang="ko-KR" dirty="0"/>
          </a:p>
          <a:p>
            <a:pPr algn="ctr"/>
            <a:endParaRPr kumimoji="1"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036241" y="3319516"/>
            <a:ext cx="960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smtClean="0"/>
              <a:t>Server</a:t>
            </a:r>
            <a:endParaRPr kumimoji="1" lang="ko-KR" alt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116057" y="6412018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smtClean="0"/>
              <a:t>Mobile(App)</a:t>
            </a:r>
            <a:endParaRPr kumimoji="1" lang="ko-KR" altLang="en-US" sz="20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133" y="5044683"/>
            <a:ext cx="902405" cy="60578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018340" y="5663350"/>
            <a:ext cx="902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SCW</a:t>
            </a:r>
            <a:endParaRPr kumimoji="1" lang="ko-KR" altLang="en-US" sz="2000" b="1" dirty="0"/>
          </a:p>
        </p:txBody>
      </p:sp>
      <p:sp>
        <p:nvSpPr>
          <p:cNvPr id="2" name="위로 구부러진 화살표 1"/>
          <p:cNvSpPr/>
          <p:nvPr/>
        </p:nvSpPr>
        <p:spPr>
          <a:xfrm flipH="1">
            <a:off x="2395469" y="5444407"/>
            <a:ext cx="419632" cy="283337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아래로 구부러진 화살표 32"/>
          <p:cNvSpPr/>
          <p:nvPr/>
        </p:nvSpPr>
        <p:spPr>
          <a:xfrm flipH="1">
            <a:off x="2395469" y="4967409"/>
            <a:ext cx="419632" cy="302894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in\Desktop\시스템구성도FIN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3. Smart Check Wear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전체 시스템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(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구체화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20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" b="5026"/>
          <a:stretch/>
        </p:blipFill>
        <p:spPr>
          <a:xfrm>
            <a:off x="2075068" y="650839"/>
            <a:ext cx="8293100" cy="60772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3. Smart Check Wear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en-US" altLang="ko-KR" sz="1400" dirty="0" err="1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IoT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와의 연계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14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49"/>
          <p:cNvSpPr/>
          <p:nvPr/>
        </p:nvSpPr>
        <p:spPr>
          <a:xfrm>
            <a:off x="2592302" y="969787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30174" y="97200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46544" y="972330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프로젝트의 필요성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33023" y="2317652"/>
            <a:ext cx="2880000" cy="2700000"/>
          </a:xfrm>
          <a:prstGeom prst="ellipse">
            <a:avLst/>
          </a:prstGeom>
          <a:solidFill>
            <a:srgbClr val="43A49D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742" y="34290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Smart Check </a:t>
            </a:r>
            <a:r>
              <a:rPr lang="en-US" altLang="ko-KR" dirty="0" smtClean="0">
                <a:solidFill>
                  <a:schemeClr val="bg1"/>
                </a:solidFill>
              </a:rPr>
              <a:t>Wear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/>
          <p:cNvSpPr/>
          <p:nvPr/>
        </p:nvSpPr>
        <p:spPr>
          <a:xfrm>
            <a:off x="3197997" y="2400416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3718442" y="3506734"/>
            <a:ext cx="354242" cy="38380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/>
          <p:cNvSpPr/>
          <p:nvPr/>
        </p:nvSpPr>
        <p:spPr>
          <a:xfrm>
            <a:off x="3512227" y="2953907"/>
            <a:ext cx="354242" cy="383805"/>
          </a:xfrm>
          <a:prstGeom prst="round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3195385" y="4566152"/>
            <a:ext cx="354242" cy="383805"/>
          </a:xfrm>
          <a:prstGeom prst="roundRect">
            <a:avLst/>
          </a:prstGeom>
          <a:solidFill>
            <a:srgbClr val="8B72BE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3526295" y="4023634"/>
            <a:ext cx="354242" cy="383805"/>
          </a:xfrm>
          <a:prstGeom prst="roundRect">
            <a:avLst/>
          </a:prstGeom>
          <a:solidFill>
            <a:srgbClr val="8B72B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33729" y="240152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0099" y="402010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52239" y="295612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9303" y="3506734"/>
            <a:ext cx="2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24351" y="4565044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87971" y="2407651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프로젝트의 필요성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3906481" y="2961143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프로젝트 대상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4103545" y="3513970"/>
            <a:ext cx="276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Smart Check </a:t>
            </a:r>
            <a:r>
              <a:rPr lang="en-US" altLang="ko-KR" dirty="0" smtClean="0"/>
              <a:t>Wear(SCW)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3904341" y="3942208"/>
            <a:ext cx="45768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하드웨어 </a:t>
            </a:r>
            <a:r>
              <a:rPr lang="ko-KR" altLang="en-US" sz="3200" dirty="0">
                <a:solidFill>
                  <a:schemeClr val="bg1"/>
                </a:solidFill>
              </a:rPr>
              <a:t>및 소프트웨어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64525" y="45924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기대효과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3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하드웨어 구현 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2" name="하드웨어소개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906" y="1284854"/>
            <a:ext cx="8619566" cy="502181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1844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r="39839"/>
          <a:stretch/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80383" y="0"/>
            <a:ext cx="715618" cy="1245704"/>
          </a:xfrm>
          <a:prstGeom prst="rect">
            <a:avLst/>
          </a:prstGeom>
          <a:solidFill>
            <a:srgbClr val="43A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1" y="1245704"/>
            <a:ext cx="715618" cy="216316"/>
          </a:xfrm>
          <a:prstGeom prst="rect">
            <a:avLst/>
          </a:prstGeom>
          <a:solidFill>
            <a:srgbClr val="43A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11619" y="1650763"/>
            <a:ext cx="3882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목  차</a:t>
            </a:r>
            <a:r>
              <a:rPr lang="ko-KR" alt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1619" y="2451854"/>
            <a:ext cx="4501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프로젝트의 필요성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대상 및 목적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Smart Check Wear(SCW)</a:t>
            </a:r>
          </a:p>
          <a:p>
            <a:endParaRPr lang="en-US" altLang="ko-KR" dirty="0"/>
          </a:p>
          <a:p>
            <a:r>
              <a:rPr lang="ko-KR" altLang="en-US" dirty="0" smtClean="0"/>
              <a:t>하드웨어 </a:t>
            </a:r>
            <a:r>
              <a:rPr lang="ko-KR" altLang="en-US" dirty="0"/>
              <a:t>및 소프트웨어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기대효과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사각형: 둥근 모서리 1"/>
          <p:cNvSpPr/>
          <p:nvPr/>
        </p:nvSpPr>
        <p:spPr>
          <a:xfrm>
            <a:off x="6463633" y="2440587"/>
            <a:ext cx="35645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/>
          <p:cNvSpPr/>
          <p:nvPr/>
        </p:nvSpPr>
        <p:spPr>
          <a:xfrm>
            <a:off x="6472853" y="3552244"/>
            <a:ext cx="354242" cy="38380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/>
          <p:cNvSpPr/>
          <p:nvPr/>
        </p:nvSpPr>
        <p:spPr>
          <a:xfrm>
            <a:off x="6465842" y="2995184"/>
            <a:ext cx="354242" cy="383805"/>
          </a:xfrm>
          <a:prstGeom prst="round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6472853" y="4655320"/>
            <a:ext cx="354241" cy="383805"/>
          </a:xfrm>
          <a:prstGeom prst="roundRect">
            <a:avLst/>
          </a:prstGeom>
          <a:solidFill>
            <a:srgbClr val="8B72BE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/>
          <p:cNvSpPr/>
          <p:nvPr/>
        </p:nvSpPr>
        <p:spPr>
          <a:xfrm>
            <a:off x="6472853" y="4092878"/>
            <a:ext cx="354242" cy="383805"/>
          </a:xfrm>
          <a:prstGeom prst="roundRect">
            <a:avLst/>
          </a:prstGeom>
          <a:solidFill>
            <a:srgbClr val="8B72B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02259" y="244280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3428" y="4088358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3714" y="2994564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07316" y="3552244"/>
            <a:ext cx="2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05397" y="4656427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75219" y="1513860"/>
            <a:ext cx="348810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하드웨어 구성</a:t>
            </a:r>
            <a:endParaRPr lang="en-US" altLang="ko-KR" sz="2400" b="1" dirty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/>
              <a:t>심박 </a:t>
            </a:r>
            <a:r>
              <a:rPr lang="ko-KR" altLang="en-US" sz="2000" dirty="0"/>
              <a:t>센서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/>
              <a:t>적외선 </a:t>
            </a:r>
            <a:r>
              <a:rPr lang="ko-KR" altLang="en-US" sz="2000" dirty="0"/>
              <a:t>온도 센서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/>
              <a:t>습도 </a:t>
            </a:r>
            <a:r>
              <a:rPr lang="ko-KR" altLang="en-US" sz="2000" dirty="0"/>
              <a:t>센서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/>
              <a:t>자이로 </a:t>
            </a:r>
            <a:r>
              <a:rPr lang="ko-KR" altLang="en-US" sz="2000" dirty="0"/>
              <a:t>센서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/>
              <a:t>GPS </a:t>
            </a:r>
            <a:r>
              <a:rPr lang="ko-KR" altLang="en-US" sz="2000" dirty="0"/>
              <a:t>모듈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 err="1" smtClean="0"/>
              <a:t>WiFi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모듈</a:t>
            </a:r>
            <a:endParaRPr lang="en-US" altLang="ko-KR" sz="2000" dirty="0"/>
          </a:p>
          <a:p>
            <a:r>
              <a:rPr lang="en-US" altLang="ko-KR" sz="2000" dirty="0" smtClean="0">
                <a:solidFill>
                  <a:srgbClr val="FF0000"/>
                </a:solidFill>
              </a:rPr>
              <a:t>7.</a:t>
            </a:r>
            <a:r>
              <a:rPr lang="ko-KR" altLang="en-US" sz="2000" dirty="0" smtClean="0"/>
              <a:t>   아두이노 </a:t>
            </a:r>
            <a:r>
              <a:rPr lang="en-US" altLang="ko-KR" sz="2000" dirty="0" smtClean="0"/>
              <a:t>MEGA ADK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9" y="899822"/>
            <a:ext cx="7801861" cy="55742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13" y="4224374"/>
            <a:ext cx="884637" cy="724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9613" y="3998723"/>
            <a:ext cx="284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1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02201" y="2699408"/>
            <a:ext cx="284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2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201" y="4949137"/>
            <a:ext cx="284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3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5571" y="4129961"/>
            <a:ext cx="284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6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6626" y="1710609"/>
            <a:ext cx="284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10426" y="1895275"/>
            <a:ext cx="284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mtClean="0">
                <a:solidFill>
                  <a:srgbClr val="FF0000"/>
                </a:solidFill>
              </a:rPr>
              <a:t>4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6101" y="1710609"/>
            <a:ext cx="284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7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하드웨어 구성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7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792" y="2142109"/>
            <a:ext cx="2664048" cy="1998036"/>
          </a:xfrm>
          <a:prstGeom prst="rect">
            <a:avLst/>
          </a:prstGeom>
        </p:spPr>
      </p:pic>
      <p:pic>
        <p:nvPicPr>
          <p:cNvPr id="19" name="Picture 4" descr="http://mechasolution.com/shop/data/goods/1443009581790l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6"/>
          <a:stretch/>
        </p:blipFill>
        <p:spPr bwMode="auto">
          <a:xfrm>
            <a:off x="183588" y="4349905"/>
            <a:ext cx="2749606" cy="245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91" y="783629"/>
            <a:ext cx="1974024" cy="1974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" y="2757653"/>
            <a:ext cx="2597398" cy="2242432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9" y="1165401"/>
            <a:ext cx="2123002" cy="1592252"/>
          </a:xfrm>
        </p:spPr>
      </p:pic>
      <p:sp>
        <p:nvSpPr>
          <p:cNvPr id="6" name="TextBox 5"/>
          <p:cNvSpPr txBox="1"/>
          <p:nvPr/>
        </p:nvSpPr>
        <p:spPr>
          <a:xfrm>
            <a:off x="2372120" y="1240792"/>
            <a:ext cx="40099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심박</a:t>
            </a:r>
            <a:r>
              <a:rPr lang="ko-KR" altLang="en-US" sz="2000" b="1" dirty="0"/>
              <a:t> 센서</a:t>
            </a:r>
            <a:endParaRPr lang="en-US" altLang="ko-KR" sz="2000" b="1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적외선 </a:t>
            </a:r>
            <a:r>
              <a:rPr lang="en-US" altLang="ko-KR" sz="1400" dirty="0"/>
              <a:t>LED </a:t>
            </a:r>
            <a:r>
              <a:rPr lang="ko-KR" altLang="en-US" sz="1400" dirty="0"/>
              <a:t>방출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사람 혈관 압력 변화에 따라 </a:t>
            </a:r>
            <a:r>
              <a:rPr lang="en-US" altLang="ko-KR" sz="1400" dirty="0"/>
              <a:t>Bpm </a:t>
            </a:r>
            <a:r>
              <a:rPr lang="ko-KR" altLang="en-US" sz="1400" dirty="0"/>
              <a:t>측정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심박수</a:t>
            </a:r>
            <a:r>
              <a:rPr lang="ko-KR" altLang="en-US" sz="1400" dirty="0"/>
              <a:t> 측정을 위해 사용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410757" y="3272807"/>
            <a:ext cx="50914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적외선 온도 센서</a:t>
            </a:r>
            <a:endParaRPr lang="en-US" altLang="ko-KR" sz="2000" b="1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신체에서는 방출되는 열에 비례하여 적외선 방출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적외선 방출 값을 센서가 온도 값으로 변환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체온과 주변 환경온도를 측정하기 위해 사용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아두이노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센서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9958" y="1497382"/>
            <a:ext cx="4425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습도 센서</a:t>
            </a:r>
            <a:endParaRPr lang="en-US" altLang="ko-KR" sz="2000" b="1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온도에 따른 대기의 수분함량 측정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기저귀 내에 배설물 유</a:t>
            </a:r>
            <a:r>
              <a:rPr lang="en-US" altLang="ko-KR" sz="1400" dirty="0"/>
              <a:t>,</a:t>
            </a:r>
            <a:r>
              <a:rPr lang="ko-KR" altLang="en-US" sz="1400" dirty="0"/>
              <a:t>무를 판단하기 위해 사용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402974" y="5144251"/>
            <a:ext cx="5091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자이로</a:t>
            </a:r>
            <a:r>
              <a:rPr lang="ko-KR" altLang="en-US" sz="2000" b="1" dirty="0"/>
              <a:t> 센서</a:t>
            </a:r>
            <a:endParaRPr lang="en-US" altLang="ko-KR" sz="2000" b="1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X, Y, Z </a:t>
            </a:r>
            <a:r>
              <a:rPr lang="ko-KR" altLang="en-US" sz="1400" dirty="0"/>
              <a:t>축의 기울기와 가속도 값을 측정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수면여부를 판단하기 위해 사용 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764926" y="3201617"/>
            <a:ext cx="50914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GPS </a:t>
            </a:r>
            <a:r>
              <a:rPr lang="ko-KR" altLang="en-US" sz="2000" b="1" dirty="0"/>
              <a:t>모듈</a:t>
            </a:r>
            <a:endParaRPr lang="en-US" altLang="ko-KR" sz="2000" b="1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칩에서 발생한 데이터를 위성이 수렴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데이터를 다시 위성이 좌표 데이터로 전송해줌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GPS </a:t>
            </a:r>
            <a:r>
              <a:rPr lang="ko-KR" altLang="en-US" sz="1400" dirty="0"/>
              <a:t>모듈에 있는 안테나가 좌표 데이터를 수용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대상의 위치를 파악하기 위해 사용</a:t>
            </a:r>
            <a:endParaRPr lang="en-US" altLang="ko-K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764926" y="5013244"/>
            <a:ext cx="42639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와이파이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모듈</a:t>
            </a:r>
            <a:endParaRPr lang="en-US" altLang="ko-KR" sz="2000" b="1" dirty="0" smtClean="0"/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각각의 센서로부터 생성된 </a:t>
            </a:r>
            <a:r>
              <a:rPr lang="ko-KR" altLang="en-US" sz="1400" dirty="0" err="1"/>
              <a:t>센싱</a:t>
            </a:r>
            <a:r>
              <a:rPr lang="ko-KR" altLang="en-US" sz="1400" dirty="0"/>
              <a:t> 데이터를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코딩을 </a:t>
            </a:r>
            <a:r>
              <a:rPr lang="ko-KR" altLang="en-US" sz="1400" dirty="0"/>
              <a:t>통하여 하나의 버퍼로 수집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버퍼 내의 데이터를 서버로 전송</a:t>
            </a:r>
            <a:endParaRPr lang="en-US" altLang="ko-KR" sz="14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1675" y="5023121"/>
            <a:ext cx="1828283" cy="13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5724"/>
          <a:stretch/>
        </p:blipFill>
        <p:spPr>
          <a:xfrm>
            <a:off x="2231137" y="914295"/>
            <a:ext cx="8258338" cy="561713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실제 하드웨어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8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하드웨어 압축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5868" r="16148"/>
          <a:stretch/>
        </p:blipFill>
        <p:spPr>
          <a:xfrm>
            <a:off x="811369" y="1180799"/>
            <a:ext cx="4262906" cy="4957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6453" r="7635" b="28712"/>
          <a:stretch/>
        </p:blipFill>
        <p:spPr>
          <a:xfrm>
            <a:off x="5782613" y="1802364"/>
            <a:ext cx="5736314" cy="37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4"/>
          <a:stretch/>
        </p:blipFill>
        <p:spPr>
          <a:xfrm>
            <a:off x="245292" y="1350278"/>
            <a:ext cx="3630631" cy="31979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rcRect l="18801" r="10229"/>
          <a:stretch/>
        </p:blipFill>
        <p:spPr>
          <a:xfrm>
            <a:off x="4084174" y="1350277"/>
            <a:ext cx="3799061" cy="3197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534" y="4989431"/>
            <a:ext cx="3418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1.GPS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테스트를 위한 하드웨어 구성</a:t>
            </a:r>
            <a:endParaRPr kumimoji="1" lang="en-US" altLang="ko-KR" sz="1600" b="1" dirty="0"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ctr"/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(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아두이노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UNO,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 외부전원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,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endParaRPr kumimoji="1" lang="en-US" altLang="ko-KR" sz="1600" b="1" dirty="0" smtClean="0"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ctr"/>
            <a:r>
              <a:rPr kumimoji="1" lang="en-US" altLang="ko-KR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GPS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모듈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,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 통신모듈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)</a:t>
            </a:r>
            <a:endParaRPr kumimoji="1" lang="ko-KR" altLang="en-US" sz="1600" b="1" dirty="0"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945628" y="4992357"/>
            <a:ext cx="3931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2.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 테스트모듈을 가지고 실외로 이동한다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endParaRPr kumimoji="1" lang="en-US" altLang="ko-KR" sz="1600" b="1" dirty="0" smtClean="0"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ctr"/>
            <a:r>
              <a:rPr kumimoji="1" lang="ko-KR" altLang="en-US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현재위치의 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위도와 경도값을 받고</a:t>
            </a:r>
            <a:r>
              <a:rPr kumimoji="1" lang="en-US" altLang="ko-KR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,</a:t>
            </a:r>
          </a:p>
          <a:p>
            <a:pPr algn="ctr"/>
            <a:r>
              <a:rPr kumimoji="1" lang="ko-KR" altLang="en-US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통신모듈을 통해 서버에 보내준다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endParaRPr kumimoji="1" lang="ko-KR" altLang="en-US" sz="1600" b="1" dirty="0"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8286" y="1364133"/>
            <a:ext cx="3852472" cy="31840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8078152" y="4994237"/>
            <a:ext cx="3815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3.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 실내로 이동하여 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PC(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서버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)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에 들어온 </a:t>
            </a:r>
            <a:endParaRPr kumimoji="1" lang="en-US" altLang="ko-KR" sz="1600" b="1" dirty="0" smtClean="0"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ctr"/>
            <a:r>
              <a:rPr kumimoji="1" lang="ko-KR" altLang="en-US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위도와 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경도 값을 확인한다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endParaRPr kumimoji="1" lang="ko-KR" altLang="en-US" sz="1600" b="1" dirty="0"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70467" y="440468"/>
            <a:ext cx="2647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  <a:cs typeface="NanumBarunGothic" charset="-127"/>
              </a:rPr>
              <a:t>   - GPS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  <a:cs typeface="NanumBarunGothic" charset="-127"/>
              </a:rPr>
              <a:t>구현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  <a:cs typeface="NanumBarun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1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 flipH="1">
            <a:off x="703124" y="5819586"/>
            <a:ext cx="4822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4</a:t>
            </a:r>
            <a:r>
              <a:rPr kumimoji="1" lang="en-US" altLang="ko-KR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. </a:t>
            </a:r>
            <a:r>
              <a:rPr kumimoji="1" lang="ko-KR" altLang="en-US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해당 위치의 위도와 </a:t>
            </a:r>
            <a:r>
              <a:rPr kumimoji="1" lang="ko-KR" altLang="en-US" sz="1600" b="1" dirty="0" err="1" smtClean="0">
                <a:latin typeface="NanumBarunGothic" charset="-127"/>
                <a:ea typeface="NanumBarunGothic" charset="-127"/>
                <a:cs typeface="NanumBarunGothic" charset="-127"/>
              </a:rPr>
              <a:t>경도값을</a:t>
            </a:r>
            <a:r>
              <a:rPr kumimoji="1" lang="ko-KR" altLang="en-US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 </a:t>
            </a:r>
            <a:endParaRPr kumimoji="1" lang="en-US" altLang="ko-KR" sz="1600" b="1" dirty="0" smtClean="0">
              <a:latin typeface="NanumBarunGothic" charset="-127"/>
              <a:ea typeface="NanumBarunGothic" charset="-127"/>
              <a:cs typeface="NanumBarunGothic" charset="-127"/>
            </a:endParaRPr>
          </a:p>
          <a:p>
            <a:pPr algn="ctr"/>
            <a:r>
              <a:rPr kumimoji="1" lang="ko-KR" altLang="en-US" sz="1600" b="1" dirty="0" err="1" smtClean="0">
                <a:latin typeface="NanumBarunGothic" charset="-127"/>
                <a:ea typeface="NanumBarunGothic" charset="-127"/>
                <a:cs typeface="NanumBarunGothic" charset="-127"/>
              </a:rPr>
              <a:t>구글</a:t>
            </a:r>
            <a:r>
              <a:rPr kumimoji="1" lang="ko-KR" altLang="en-US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 지도에 반영하여 </a:t>
            </a:r>
            <a:r>
              <a:rPr kumimoji="1" lang="ko-KR" altLang="en-US" sz="1600" b="1" dirty="0">
                <a:latin typeface="NanumBarunGothic" charset="-127"/>
                <a:ea typeface="NanumBarunGothic" charset="-127"/>
                <a:cs typeface="NanumBarunGothic" charset="-127"/>
              </a:rPr>
              <a:t>해당위치를 확인한다</a:t>
            </a:r>
            <a:r>
              <a:rPr kumimoji="1" lang="en-US" altLang="ko-KR" sz="1600" b="1" dirty="0"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endParaRPr kumimoji="1" lang="ko-KR" altLang="en-US" sz="1600" b="1" dirty="0"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796" y="1096753"/>
            <a:ext cx="5522212" cy="451574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42" y="1096753"/>
            <a:ext cx="5522212" cy="458396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flipH="1">
            <a:off x="6625253" y="5872265"/>
            <a:ext cx="482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5. GPS</a:t>
            </a:r>
            <a:r>
              <a:rPr kumimoji="1" lang="ko-KR" altLang="en-US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값은 서버로 전송된다</a:t>
            </a:r>
            <a:r>
              <a:rPr kumimoji="1" lang="en-US" altLang="ko-KR" sz="1600" b="1" dirty="0" smtClean="0">
                <a:latin typeface="NanumBarunGothic" charset="-127"/>
                <a:ea typeface="NanumBarunGothic" charset="-127"/>
                <a:cs typeface="NanumBarunGothic" charset="-127"/>
              </a:rPr>
              <a:t>.</a:t>
            </a:r>
            <a:endParaRPr kumimoji="1" lang="ko-KR" altLang="en-US" sz="1600" b="1" dirty="0"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0467" y="440468"/>
            <a:ext cx="2647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NanumBarunGothic" charset="-127"/>
                <a:ea typeface="NanumBarunGothic" charset="-127"/>
                <a:cs typeface="NanumBarunGothic" charset="-127"/>
              </a:rPr>
              <a:t>   - GPS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NanumBarunGothic" charset="-127"/>
                <a:ea typeface="NanumBarunGothic" charset="-127"/>
                <a:cs typeface="NanumBarunGothic" charset="-127"/>
              </a:rPr>
              <a:t>구현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NanumBarunGothic" charset="-127"/>
              <a:ea typeface="NanumBarunGothic" charset="-127"/>
              <a:cs typeface="NanumBarun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7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" y="0"/>
            <a:ext cx="1218487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28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63630" y="3823737"/>
            <a:ext cx="4232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/>
              <a:t>1.</a:t>
            </a:r>
            <a:r>
              <a:rPr kumimoji="1" lang="ko-KR" altLang="en-US" sz="1600" b="1" dirty="0"/>
              <a:t>아두이노로 부터 센싱데이터가 </a:t>
            </a:r>
            <a:endParaRPr kumimoji="1" lang="en-US" altLang="ko-KR" sz="1600" b="1" dirty="0"/>
          </a:p>
          <a:p>
            <a:pPr algn="ctr"/>
            <a:r>
              <a:rPr kumimoji="1" lang="ko-KR" altLang="en-US" sz="1600" b="1" dirty="0"/>
              <a:t>하나의 버퍼에 모여 추출된다</a:t>
            </a:r>
            <a:endParaRPr kumimoji="1" lang="en-US" altLang="ko-KR" sz="1600" b="1" dirty="0"/>
          </a:p>
          <a:p>
            <a:pPr algn="ctr"/>
            <a:r>
              <a:rPr kumimoji="1" lang="en-US" altLang="ko-KR" sz="1600" b="1" dirty="0"/>
              <a:t>(</a:t>
            </a:r>
            <a:r>
              <a:rPr kumimoji="1" lang="ko-KR" altLang="en-US" sz="1400" b="1" dirty="0"/>
              <a:t>왼쪽부터 자이로</a:t>
            </a:r>
            <a:r>
              <a:rPr kumimoji="1" lang="en-US" altLang="ko-KR" sz="1400" b="1" dirty="0"/>
              <a:t>,</a:t>
            </a:r>
            <a:r>
              <a:rPr kumimoji="1" lang="ko-KR" altLang="en-US" sz="1400" b="1" dirty="0"/>
              <a:t> 환경온도</a:t>
            </a:r>
            <a:r>
              <a:rPr kumimoji="1" lang="en-US" altLang="ko-KR" sz="1400" b="1" dirty="0"/>
              <a:t>,</a:t>
            </a:r>
            <a:r>
              <a:rPr kumimoji="1" lang="ko-KR" altLang="en-US" sz="1400" b="1" dirty="0"/>
              <a:t> 신체온도</a:t>
            </a:r>
            <a:r>
              <a:rPr kumimoji="1" lang="en-US" altLang="ko-KR" sz="1400" b="1" dirty="0"/>
              <a:t>,</a:t>
            </a:r>
            <a:r>
              <a:rPr kumimoji="1" lang="ko-KR" altLang="en-US" sz="1400" b="1" dirty="0"/>
              <a:t> 심박</a:t>
            </a:r>
            <a:r>
              <a:rPr kumimoji="1" lang="en-US" altLang="ko-KR" sz="1400" b="1" dirty="0"/>
              <a:t>,</a:t>
            </a:r>
            <a:r>
              <a:rPr kumimoji="1" lang="ko-KR" altLang="en-US" sz="1400" b="1" dirty="0"/>
              <a:t> 습도</a:t>
            </a:r>
            <a:r>
              <a:rPr kumimoji="1" lang="en-US" altLang="ko-KR" sz="1400" b="1" dirty="0"/>
              <a:t>)</a:t>
            </a:r>
            <a:endParaRPr kumimoji="1" lang="ko-KR" altLang="en-US" sz="16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87" y="914295"/>
            <a:ext cx="3844125" cy="27625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46" y="1313091"/>
            <a:ext cx="4082134" cy="35951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53766" y="4908233"/>
            <a:ext cx="4699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/>
              <a:t>2.</a:t>
            </a:r>
            <a:r>
              <a:rPr kumimoji="1" lang="ko-KR" altLang="en-US" sz="1600" b="1" dirty="0"/>
              <a:t>센싱데이터를 모아줄 데이터베이스</a:t>
            </a:r>
            <a:r>
              <a:rPr kumimoji="1" lang="en-US" altLang="ko-KR" sz="1600" b="1" dirty="0"/>
              <a:t>(MySQL)</a:t>
            </a:r>
            <a:r>
              <a:rPr kumimoji="1" lang="ko-KR" altLang="en-US" sz="1600" b="1" dirty="0"/>
              <a:t>를</a:t>
            </a:r>
            <a:r>
              <a:rPr kumimoji="1" lang="en-US" altLang="ko-KR" sz="1600" b="1" dirty="0"/>
              <a:t/>
            </a:r>
            <a:br>
              <a:rPr kumimoji="1" lang="en-US" altLang="ko-KR" sz="1600" b="1" dirty="0"/>
            </a:br>
            <a:r>
              <a:rPr kumimoji="1" lang="en-US" altLang="ko-KR" sz="1600" b="1" dirty="0"/>
              <a:t>PC(</a:t>
            </a:r>
            <a:r>
              <a:rPr kumimoji="1" lang="ko-KR" altLang="en-US" sz="1600" b="1" dirty="0"/>
              <a:t>서버</a:t>
            </a:r>
            <a:r>
              <a:rPr kumimoji="1" lang="en-US" altLang="ko-KR" sz="1600" b="1" dirty="0"/>
              <a:t>)</a:t>
            </a:r>
            <a:r>
              <a:rPr kumimoji="1" lang="ko-KR" altLang="en-US" sz="1600" b="1" dirty="0"/>
              <a:t>에 구성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39587" y="5333534"/>
            <a:ext cx="4487012" cy="9167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53488" y="6252445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/>
              <a:t>3.</a:t>
            </a:r>
            <a:r>
              <a:rPr kumimoji="1" lang="ko-KR" altLang="en-US" sz="1600" b="1" dirty="0"/>
              <a:t> 센싱데이터를 </a:t>
            </a:r>
            <a:r>
              <a:rPr kumimoji="1" lang="en-US" altLang="ko-KR" sz="1600" b="1" dirty="0"/>
              <a:t>DB</a:t>
            </a:r>
            <a:r>
              <a:rPr kumimoji="1" lang="ko-KR" altLang="en-US" sz="1600" b="1" dirty="0"/>
              <a:t>에 입력할 수 </a:t>
            </a:r>
            <a:endParaRPr kumimoji="1" lang="en-US" altLang="ko-KR" sz="1600" b="1" dirty="0"/>
          </a:p>
          <a:p>
            <a:pPr algn="ctr"/>
            <a:r>
              <a:rPr kumimoji="1" lang="ko-KR" altLang="en-US" sz="1600" b="1" dirty="0" smtClean="0"/>
              <a:t>있게</a:t>
            </a:r>
            <a:r>
              <a:rPr kumimoji="1" lang="en-US" altLang="ko-KR" sz="1600" b="1" dirty="0" smtClean="0"/>
              <a:t> </a:t>
            </a:r>
            <a:r>
              <a:rPr kumimoji="1" lang="ko-KR" altLang="en-US" sz="1600" b="1" dirty="0"/>
              <a:t>코딩</a:t>
            </a:r>
            <a:r>
              <a:rPr kumimoji="1" lang="en-US" altLang="ko-KR" sz="1600" b="1" dirty="0"/>
              <a:t>(PHP)</a:t>
            </a:r>
            <a:endParaRPr kumimoji="1" lang="ko-KR" altLang="en-US" sz="1600" b="1" dirty="0"/>
          </a:p>
        </p:txBody>
      </p:sp>
      <p:sp>
        <p:nvSpPr>
          <p:cNvPr id="16" name="직사각형 15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서버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9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1904" y="3231904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/>
              <a:t>4.WiFi</a:t>
            </a:r>
            <a:r>
              <a:rPr kumimoji="1" lang="ko-KR" altLang="en-US" sz="1600" b="1" dirty="0"/>
              <a:t>통신을 통해 데이터를 </a:t>
            </a:r>
            <a:endParaRPr kumimoji="1" lang="en-US" altLang="ko-KR" sz="1600" b="1" dirty="0"/>
          </a:p>
          <a:p>
            <a:pPr algn="ctr"/>
            <a:r>
              <a:rPr kumimoji="1" lang="en-US" altLang="ko-KR" sz="1600" b="1" dirty="0"/>
              <a:t>PC(</a:t>
            </a:r>
            <a:r>
              <a:rPr kumimoji="1" lang="ko-KR" altLang="en-US" sz="1600" b="1" dirty="0"/>
              <a:t>서버</a:t>
            </a:r>
            <a:r>
              <a:rPr kumimoji="1" lang="en-US" altLang="ko-KR" sz="1600" b="1" dirty="0"/>
              <a:t>)</a:t>
            </a:r>
            <a:r>
              <a:rPr kumimoji="1" lang="ko-KR" altLang="en-US" sz="1600" b="1" dirty="0"/>
              <a:t>에 보내줌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0081" y="5038049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/>
              <a:t>5.PC(</a:t>
            </a:r>
            <a:r>
              <a:rPr kumimoji="1" lang="ko-KR" altLang="en-US" sz="1600" b="1" dirty="0"/>
              <a:t>서버</a:t>
            </a:r>
            <a:r>
              <a:rPr kumimoji="1" lang="en-US" altLang="ko-KR" sz="1600" b="1" dirty="0"/>
              <a:t>)</a:t>
            </a:r>
            <a:r>
              <a:rPr kumimoji="1" lang="ko-KR" altLang="en-US" sz="1600" b="1" dirty="0"/>
              <a:t>에 있는 데이터베이스</a:t>
            </a:r>
            <a:r>
              <a:rPr kumimoji="1" lang="en-US" altLang="ko-KR" sz="1600" b="1" dirty="0"/>
              <a:t>(DB)</a:t>
            </a:r>
            <a:r>
              <a:rPr kumimoji="1" lang="ko-KR" altLang="en-US" sz="1600" b="1" dirty="0"/>
              <a:t>에</a:t>
            </a:r>
            <a:r>
              <a:rPr kumimoji="1" lang="en-US" altLang="ko-KR" sz="1600" b="1" dirty="0"/>
              <a:t/>
            </a:r>
            <a:br>
              <a:rPr kumimoji="1" lang="en-US" altLang="ko-KR" sz="1600" b="1" dirty="0"/>
            </a:br>
            <a:r>
              <a:rPr kumimoji="1" lang="ko-KR" altLang="en-US" sz="1600" b="1" dirty="0"/>
              <a:t>데이터가 쌓임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82651" y="6221709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/>
              <a:t>6.</a:t>
            </a:r>
            <a:r>
              <a:rPr kumimoji="1" lang="ko-KR" altLang="en-US" sz="1600" b="1" dirty="0"/>
              <a:t> 코딩을 통해 </a:t>
            </a:r>
            <a:r>
              <a:rPr kumimoji="1" lang="en-US" altLang="ko-KR" sz="1600" b="1" dirty="0"/>
              <a:t>DB</a:t>
            </a:r>
            <a:r>
              <a:rPr kumimoji="1" lang="ko-KR" altLang="en-US" sz="1600" b="1" dirty="0"/>
              <a:t>에서 </a:t>
            </a:r>
            <a:r>
              <a:rPr kumimoji="1" lang="en-US" altLang="ko-KR" sz="1600" b="1" dirty="0"/>
              <a:t/>
            </a:r>
            <a:br>
              <a:rPr kumimoji="1" lang="en-US" altLang="ko-KR" sz="1600" b="1" dirty="0"/>
            </a:br>
            <a:r>
              <a:rPr kumimoji="1" lang="ko-KR" altLang="en-US" sz="1600" b="1" dirty="0"/>
              <a:t>데이터를 긁어와 앱</a:t>
            </a:r>
            <a:r>
              <a:rPr kumimoji="1" lang="en-US" altLang="ko-KR" sz="1600" b="1" dirty="0"/>
              <a:t>(TEST</a:t>
            </a:r>
            <a:r>
              <a:rPr kumimoji="1" lang="ko-KR" altLang="en-US" sz="1600" b="1" dirty="0"/>
              <a:t>용</a:t>
            </a:r>
            <a:r>
              <a:rPr kumimoji="1" lang="en-US" altLang="ko-KR" sz="1600" b="1" dirty="0"/>
              <a:t>)</a:t>
            </a:r>
            <a:r>
              <a:rPr kumimoji="1" lang="ko-KR" altLang="en-US" sz="1600" b="1" dirty="0"/>
              <a:t>에 뿌려줌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9431" y="914295"/>
            <a:ext cx="3632200" cy="2336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57073" y="1026517"/>
            <a:ext cx="20783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err="1"/>
              <a:t>WiFi</a:t>
            </a:r>
            <a:r>
              <a:rPr kumimoji="1" lang="ko-KR" altLang="en-US" sz="1600" b="1" dirty="0"/>
              <a:t>모듈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954" y="1191294"/>
            <a:ext cx="4273797" cy="37705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1716" y="1532887"/>
            <a:ext cx="2512773" cy="456758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3" descr="C:\Users\jin\Desktop\앱디자인\앱\ㅗㅑ.png"/>
          <p:cNvPicPr>
            <a:picLocks noChangeAspect="1" noChangeArrowheads="1"/>
          </p:cNvPicPr>
          <p:nvPr/>
        </p:nvPicPr>
        <p:blipFill>
          <a:blip r:embed="rId5" cstate="print"/>
          <a:srcRect l="17094" t="9240" r="12845" b="9301"/>
          <a:stretch>
            <a:fillRect/>
          </a:stretch>
        </p:blipFill>
        <p:spPr bwMode="auto">
          <a:xfrm>
            <a:off x="8870248" y="1332963"/>
            <a:ext cx="2901043" cy="4990563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서버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9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49"/>
          <p:cNvSpPr/>
          <p:nvPr/>
        </p:nvSpPr>
        <p:spPr>
          <a:xfrm>
            <a:off x="2592302" y="969787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30174" y="97200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46544" y="972330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프로젝트의 필요성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33023" y="2317652"/>
            <a:ext cx="2880000" cy="2700000"/>
          </a:xfrm>
          <a:prstGeom prst="ellipse">
            <a:avLst/>
          </a:prstGeom>
          <a:solidFill>
            <a:srgbClr val="43A49D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742" y="34290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Smart Check </a:t>
            </a:r>
            <a:r>
              <a:rPr lang="en-US" altLang="ko-KR" dirty="0" smtClean="0">
                <a:solidFill>
                  <a:schemeClr val="bg1"/>
                </a:solidFill>
              </a:rPr>
              <a:t>Wear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/>
          <p:cNvSpPr/>
          <p:nvPr/>
        </p:nvSpPr>
        <p:spPr>
          <a:xfrm>
            <a:off x="3197997" y="2400416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3718442" y="3506734"/>
            <a:ext cx="354242" cy="38380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/>
          <p:cNvSpPr/>
          <p:nvPr/>
        </p:nvSpPr>
        <p:spPr>
          <a:xfrm>
            <a:off x="3512227" y="2953907"/>
            <a:ext cx="354242" cy="383805"/>
          </a:xfrm>
          <a:prstGeom prst="round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3195385" y="4566152"/>
            <a:ext cx="354242" cy="383805"/>
          </a:xfrm>
          <a:prstGeom prst="roundRect">
            <a:avLst/>
          </a:prstGeom>
          <a:solidFill>
            <a:srgbClr val="8B72BE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3526295" y="4023634"/>
            <a:ext cx="354242" cy="383805"/>
          </a:xfrm>
          <a:prstGeom prst="roundRect">
            <a:avLst/>
          </a:prstGeom>
          <a:solidFill>
            <a:srgbClr val="8B72B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33729" y="240152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0099" y="402010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52239" y="295612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9303" y="3506734"/>
            <a:ext cx="2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24351" y="4565044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87971" y="2317498"/>
            <a:ext cx="3611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프로젝트의 필요성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06481" y="2961143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프로젝트 대상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4103545" y="3513970"/>
            <a:ext cx="276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Smart Check </a:t>
            </a:r>
            <a:r>
              <a:rPr lang="en-US" altLang="ko-KR" dirty="0" smtClean="0"/>
              <a:t>Wear(SCW)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3904341" y="4032361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하드웨어 </a:t>
            </a:r>
            <a:r>
              <a:rPr lang="ko-KR" altLang="en-US" dirty="0"/>
              <a:t>및 소프트웨어</a:t>
            </a:r>
            <a:endParaRPr lang="en-US" altLang="ko-KR" dirty="0"/>
          </a:p>
        </p:txBody>
      </p:sp>
      <p:sp>
        <p:nvSpPr>
          <p:cNvPr id="36" name="직사각형 35"/>
          <p:cNvSpPr/>
          <p:nvPr/>
        </p:nvSpPr>
        <p:spPr>
          <a:xfrm>
            <a:off x="3564525" y="45924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기대효과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109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0466" y="440468"/>
            <a:ext cx="285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애플리케이션 구현 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2" name="앱 영상 _ 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2875" y="522913"/>
            <a:ext cx="4286250" cy="613338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in\Desktop\앱디자인\앱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4423" y="1436671"/>
            <a:ext cx="2547419" cy="4484466"/>
          </a:xfrm>
          <a:prstGeom prst="rect">
            <a:avLst/>
          </a:prstGeom>
          <a:noFill/>
        </p:spPr>
      </p:pic>
      <p:pic>
        <p:nvPicPr>
          <p:cNvPr id="1027" name="Picture 3" descr="C:\Users\jin\Desktop\앱디자인\앱\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9637" y="1436671"/>
            <a:ext cx="2557440" cy="450210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jin\Desktop\앱디자인\앱\ㅗㅑ.png"/>
          <p:cNvPicPr>
            <a:picLocks noChangeAspect="1" noChangeArrowheads="1"/>
          </p:cNvPicPr>
          <p:nvPr/>
        </p:nvPicPr>
        <p:blipFill>
          <a:blip r:embed="rId4" cstate="print"/>
          <a:srcRect l="17094" t="9240" r="12845" b="9301"/>
          <a:stretch>
            <a:fillRect/>
          </a:stretch>
        </p:blipFill>
        <p:spPr bwMode="auto">
          <a:xfrm>
            <a:off x="1426046" y="771901"/>
            <a:ext cx="2932982" cy="5779698"/>
          </a:xfrm>
          <a:prstGeom prst="rect">
            <a:avLst/>
          </a:prstGeom>
          <a:noFill/>
        </p:spPr>
      </p:pic>
      <p:pic>
        <p:nvPicPr>
          <p:cNvPr id="11" name="Picture 3" descr="C:\Users\jin\Desktop\앱디자인\앱\ㅗㅑ.png"/>
          <p:cNvPicPr>
            <a:picLocks noChangeAspect="1" noChangeArrowheads="1"/>
          </p:cNvPicPr>
          <p:nvPr/>
        </p:nvPicPr>
        <p:blipFill>
          <a:blip r:embed="rId4" cstate="print"/>
          <a:srcRect l="17094" t="9240" r="12845" b="9301"/>
          <a:stretch>
            <a:fillRect/>
          </a:stretch>
        </p:blipFill>
        <p:spPr bwMode="auto">
          <a:xfrm>
            <a:off x="6901866" y="780235"/>
            <a:ext cx="2932982" cy="577969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애플리케이션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1866961" y="6534834"/>
            <a:ext cx="205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[</a:t>
            </a:r>
            <a:r>
              <a:rPr lang="ko-KR" altLang="en-US" sz="1400" b="1" dirty="0" smtClean="0"/>
              <a:t>첫 화면</a:t>
            </a:r>
            <a:r>
              <a:rPr lang="en-US" altLang="ko-K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342782" y="6534833"/>
            <a:ext cx="205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[</a:t>
            </a:r>
            <a:r>
              <a:rPr lang="ko-KR" altLang="en-US" sz="1400" b="1" dirty="0" smtClean="0"/>
              <a:t>로그인 화면</a:t>
            </a:r>
            <a:r>
              <a:rPr lang="en-US" altLang="ko-K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556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jin\Desktop\앱디자인\앱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4901" y="1452359"/>
            <a:ext cx="2532214" cy="4457701"/>
          </a:xfrm>
          <a:prstGeom prst="rect">
            <a:avLst/>
          </a:prstGeom>
          <a:noFill/>
        </p:spPr>
      </p:pic>
      <p:pic>
        <p:nvPicPr>
          <p:cNvPr id="12" name="Picture 2" descr="C:\Users\jin\Desktop\앱디자인\앱\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3892" y="1437177"/>
            <a:ext cx="2533869" cy="446061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3" descr="C:\Users\jin\Desktop\앱디자인\앱\ㅗㅑ.png"/>
          <p:cNvPicPr>
            <a:picLocks noChangeAspect="1" noChangeArrowheads="1"/>
          </p:cNvPicPr>
          <p:nvPr/>
        </p:nvPicPr>
        <p:blipFill>
          <a:blip r:embed="rId4" cstate="print"/>
          <a:srcRect l="17094" t="9240" r="12845" b="9301"/>
          <a:stretch>
            <a:fillRect/>
          </a:stretch>
        </p:blipFill>
        <p:spPr bwMode="auto">
          <a:xfrm>
            <a:off x="1426046" y="771901"/>
            <a:ext cx="2932982" cy="5779698"/>
          </a:xfrm>
          <a:prstGeom prst="rect">
            <a:avLst/>
          </a:prstGeom>
          <a:noFill/>
        </p:spPr>
      </p:pic>
      <p:pic>
        <p:nvPicPr>
          <p:cNvPr id="19" name="Picture 3" descr="C:\Users\jin\Desktop\앱디자인\앱\ㅗㅑ.png"/>
          <p:cNvPicPr>
            <a:picLocks noChangeAspect="1" noChangeArrowheads="1"/>
          </p:cNvPicPr>
          <p:nvPr/>
        </p:nvPicPr>
        <p:blipFill>
          <a:blip r:embed="rId4" cstate="print"/>
          <a:srcRect l="17094" t="9240" r="12845" b="9301"/>
          <a:stretch>
            <a:fillRect/>
          </a:stretch>
        </p:blipFill>
        <p:spPr bwMode="auto">
          <a:xfrm>
            <a:off x="6901866" y="780235"/>
            <a:ext cx="2932982" cy="5779698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 flipH="1">
            <a:off x="7329903" y="6534833"/>
            <a:ext cx="205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[</a:t>
            </a:r>
            <a:r>
              <a:rPr lang="ko-KR" altLang="en-US" sz="1400" b="1" dirty="0" smtClean="0"/>
              <a:t>팝업 알림</a:t>
            </a:r>
            <a:r>
              <a:rPr lang="en-US" altLang="ko-K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1866961" y="6534834"/>
            <a:ext cx="205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[</a:t>
            </a:r>
            <a:r>
              <a:rPr lang="ko-KR" altLang="en-US" sz="1400" b="1" dirty="0" err="1" smtClean="0"/>
              <a:t>앱</a:t>
            </a:r>
            <a:r>
              <a:rPr lang="ko-KR" altLang="en-US" sz="1400" b="1" dirty="0" smtClean="0"/>
              <a:t> 메인 화면</a:t>
            </a:r>
            <a:r>
              <a:rPr lang="en-US" altLang="ko-K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애플리케이션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3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in\Desktop\앱디자인\앱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1609" y="1459067"/>
            <a:ext cx="2553858" cy="4495801"/>
          </a:xfrm>
          <a:prstGeom prst="rect">
            <a:avLst/>
          </a:prstGeom>
          <a:noFill/>
        </p:spPr>
      </p:pic>
      <p:pic>
        <p:nvPicPr>
          <p:cNvPr id="4099" name="Picture 3" descr="C:\Users\jin\Desktop\앱디자인\앱\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1086" y="1465238"/>
            <a:ext cx="2532215" cy="445770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jin\Desktop\앱디자인\앱\ㅗㅑ.png"/>
          <p:cNvPicPr>
            <a:picLocks noChangeAspect="1" noChangeArrowheads="1"/>
          </p:cNvPicPr>
          <p:nvPr/>
        </p:nvPicPr>
        <p:blipFill>
          <a:blip r:embed="rId4" cstate="print"/>
          <a:srcRect l="17094" t="9240" r="12845" b="9301"/>
          <a:stretch>
            <a:fillRect/>
          </a:stretch>
        </p:blipFill>
        <p:spPr bwMode="auto">
          <a:xfrm>
            <a:off x="1426046" y="771901"/>
            <a:ext cx="2932982" cy="5779698"/>
          </a:xfrm>
          <a:prstGeom prst="rect">
            <a:avLst/>
          </a:prstGeom>
          <a:noFill/>
        </p:spPr>
      </p:pic>
      <p:pic>
        <p:nvPicPr>
          <p:cNvPr id="16" name="Picture 3" descr="C:\Users\jin\Desktop\앱디자인\앱\ㅗㅑ.png"/>
          <p:cNvPicPr>
            <a:picLocks noChangeAspect="1" noChangeArrowheads="1"/>
          </p:cNvPicPr>
          <p:nvPr/>
        </p:nvPicPr>
        <p:blipFill>
          <a:blip r:embed="rId4" cstate="print"/>
          <a:srcRect l="17094" t="9240" r="12845" b="9301"/>
          <a:stretch>
            <a:fillRect/>
          </a:stretch>
        </p:blipFill>
        <p:spPr bwMode="auto">
          <a:xfrm>
            <a:off x="6901866" y="780235"/>
            <a:ext cx="2932982" cy="577969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 flipH="1">
            <a:off x="1866961" y="6534834"/>
            <a:ext cx="205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[</a:t>
            </a:r>
            <a:r>
              <a:rPr lang="ko-KR" altLang="en-US" sz="1400" b="1" dirty="0" smtClean="0"/>
              <a:t>내 정보</a:t>
            </a:r>
            <a:r>
              <a:rPr lang="en-US" altLang="ko-K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 flipH="1">
            <a:off x="7342782" y="6534833"/>
            <a:ext cx="205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[</a:t>
            </a:r>
            <a:r>
              <a:rPr lang="ko-KR" altLang="en-US" sz="1400" b="1" dirty="0" smtClean="0"/>
              <a:t>실시간 </a:t>
            </a:r>
            <a:r>
              <a:rPr lang="ko-KR" altLang="en-US" sz="1400" b="1" dirty="0" err="1" smtClean="0"/>
              <a:t>센싱</a:t>
            </a:r>
            <a:r>
              <a:rPr lang="ko-KR" altLang="en-US" sz="1400" b="1" dirty="0" smtClean="0"/>
              <a:t> 데이터</a:t>
            </a:r>
            <a:r>
              <a:rPr lang="en-US" altLang="ko-K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애플리케이션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in\Desktop\앱디자인\앱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1297" y="1442542"/>
            <a:ext cx="2535886" cy="4464164"/>
          </a:xfrm>
          <a:prstGeom prst="rect">
            <a:avLst/>
          </a:prstGeom>
          <a:noFill/>
        </p:spPr>
      </p:pic>
      <p:pic>
        <p:nvPicPr>
          <p:cNvPr id="5123" name="Picture 3" descr="C:\Users\jin\Desktop\앱디자인\앱\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9324" y="1455421"/>
            <a:ext cx="2519654" cy="4435589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4.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하드웨어 및 소프트웨어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3" descr="C:\Users\jin\Desktop\앱디자인\앱\ㅗㅑ.png"/>
          <p:cNvPicPr>
            <a:picLocks noChangeAspect="1" noChangeArrowheads="1"/>
          </p:cNvPicPr>
          <p:nvPr/>
        </p:nvPicPr>
        <p:blipFill>
          <a:blip r:embed="rId4" cstate="print"/>
          <a:srcRect l="17094" t="9240" r="12845" b="9301"/>
          <a:stretch>
            <a:fillRect/>
          </a:stretch>
        </p:blipFill>
        <p:spPr bwMode="auto">
          <a:xfrm>
            <a:off x="1426046" y="771901"/>
            <a:ext cx="2932982" cy="5779698"/>
          </a:xfrm>
          <a:prstGeom prst="rect">
            <a:avLst/>
          </a:prstGeom>
          <a:noFill/>
        </p:spPr>
      </p:pic>
      <p:pic>
        <p:nvPicPr>
          <p:cNvPr id="16" name="Picture 3" descr="C:\Users\jin\Desktop\앱디자인\앱\ㅗㅑ.png"/>
          <p:cNvPicPr>
            <a:picLocks noChangeAspect="1" noChangeArrowheads="1"/>
          </p:cNvPicPr>
          <p:nvPr/>
        </p:nvPicPr>
        <p:blipFill>
          <a:blip r:embed="rId4" cstate="print"/>
          <a:srcRect l="17094" t="9240" r="12845" b="9301"/>
          <a:stretch>
            <a:fillRect/>
          </a:stretch>
        </p:blipFill>
        <p:spPr bwMode="auto">
          <a:xfrm>
            <a:off x="6901866" y="780235"/>
            <a:ext cx="2932982" cy="577969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 flipH="1">
            <a:off x="7342782" y="6534833"/>
            <a:ext cx="205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[</a:t>
            </a:r>
            <a:r>
              <a:rPr lang="ko-KR" altLang="en-US" sz="1400" b="1" dirty="0" smtClean="0"/>
              <a:t>연락처 추가</a:t>
            </a:r>
            <a:r>
              <a:rPr lang="en-US" altLang="ko-K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1866961" y="6534834"/>
            <a:ext cx="205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[</a:t>
            </a:r>
            <a:r>
              <a:rPr lang="ko-KR" altLang="en-US" sz="1400" b="1" dirty="0" smtClean="0"/>
              <a:t>연락처 추가</a:t>
            </a:r>
            <a:r>
              <a:rPr lang="en-US" altLang="ko-K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애플리케이션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1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49"/>
          <p:cNvSpPr/>
          <p:nvPr/>
        </p:nvSpPr>
        <p:spPr>
          <a:xfrm>
            <a:off x="2592302" y="969787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30174" y="97200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46544" y="972330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프로젝트의 필요성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33023" y="2317652"/>
            <a:ext cx="2880000" cy="2700000"/>
          </a:xfrm>
          <a:prstGeom prst="ellipse">
            <a:avLst/>
          </a:prstGeom>
          <a:solidFill>
            <a:srgbClr val="43A49D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742" y="34290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Smart Check </a:t>
            </a:r>
            <a:r>
              <a:rPr lang="en-US" altLang="ko-KR" dirty="0" smtClean="0">
                <a:solidFill>
                  <a:schemeClr val="bg1"/>
                </a:solidFill>
              </a:rPr>
              <a:t>Wear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/>
          <p:cNvSpPr/>
          <p:nvPr/>
        </p:nvSpPr>
        <p:spPr>
          <a:xfrm>
            <a:off x="3197997" y="2400416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3718442" y="3506734"/>
            <a:ext cx="354242" cy="38380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/>
          <p:cNvSpPr/>
          <p:nvPr/>
        </p:nvSpPr>
        <p:spPr>
          <a:xfrm>
            <a:off x="3512227" y="2953907"/>
            <a:ext cx="354242" cy="383805"/>
          </a:xfrm>
          <a:prstGeom prst="round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3195385" y="4566152"/>
            <a:ext cx="354242" cy="383805"/>
          </a:xfrm>
          <a:prstGeom prst="roundRect">
            <a:avLst/>
          </a:prstGeom>
          <a:solidFill>
            <a:srgbClr val="8B72BE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3526295" y="4023634"/>
            <a:ext cx="354242" cy="383805"/>
          </a:xfrm>
          <a:prstGeom prst="roundRect">
            <a:avLst/>
          </a:prstGeom>
          <a:solidFill>
            <a:srgbClr val="8B72B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33729" y="240152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0099" y="402010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52239" y="295612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9303" y="3506734"/>
            <a:ext cx="2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24351" y="4565044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87971" y="2407651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프로젝트의 필요성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3906481" y="2961143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프로젝트 대상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4103545" y="3513970"/>
            <a:ext cx="276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Smart Check Wear(SCW)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904341" y="4032361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하드웨어 </a:t>
            </a:r>
            <a:r>
              <a:rPr lang="ko-KR" altLang="en-US" dirty="0"/>
              <a:t>및 소프트웨어</a:t>
            </a:r>
            <a:endParaRPr lang="en-US" altLang="ko-KR" dirty="0"/>
          </a:p>
        </p:txBody>
      </p:sp>
      <p:sp>
        <p:nvSpPr>
          <p:cNvPr id="36" name="직사각형 35"/>
          <p:cNvSpPr/>
          <p:nvPr/>
        </p:nvSpPr>
        <p:spPr>
          <a:xfrm>
            <a:off x="3551646" y="447651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기대효과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6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50413" y="752626"/>
            <a:ext cx="1530000" cy="1529743"/>
          </a:xfrm>
          <a:prstGeom prst="ellipse">
            <a:avLst/>
          </a:prstGeom>
          <a:solidFill>
            <a:srgbClr val="8B72B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150413" y="2685876"/>
            <a:ext cx="1530000" cy="1529743"/>
          </a:xfrm>
          <a:prstGeom prst="ellipse">
            <a:avLst/>
          </a:prstGeom>
          <a:solidFill>
            <a:srgbClr val="8B72B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150413" y="4709279"/>
            <a:ext cx="1530000" cy="1529743"/>
          </a:xfrm>
          <a:prstGeom prst="ellipse">
            <a:avLst/>
          </a:prstGeom>
          <a:solidFill>
            <a:srgbClr val="8B72B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57" y="1025941"/>
            <a:ext cx="983111" cy="983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73" y="2854308"/>
            <a:ext cx="1192878" cy="11928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78" y="4825116"/>
            <a:ext cx="1298068" cy="129806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240572" y="1613111"/>
            <a:ext cx="1530000" cy="1529743"/>
          </a:xfrm>
          <a:prstGeom prst="ellipse">
            <a:avLst/>
          </a:prstGeom>
          <a:solidFill>
            <a:srgbClr val="8B72B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15630" y="1199350"/>
            <a:ext cx="3489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위급상황 발생 시 빠른 대처</a:t>
            </a:r>
            <a:endParaRPr lang="en-US" altLang="ko-KR" sz="1600" dirty="0"/>
          </a:p>
          <a:p>
            <a:r>
              <a:rPr lang="ko-KR" altLang="en-US" sz="1600" dirty="0"/>
              <a:t>이로 인한 생존율 및 구조 확률 증가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80411" y="3158359"/>
            <a:ext cx="383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실생활에서의 편리함 </a:t>
            </a:r>
            <a:r>
              <a:rPr lang="ko-KR" altLang="en-US" sz="1600" dirty="0" smtClean="0"/>
              <a:t>증진</a:t>
            </a:r>
            <a:r>
              <a:rPr lang="en-US" altLang="ko-KR" sz="1600" dirty="0" smtClean="0"/>
              <a:t>,</a:t>
            </a:r>
            <a:endParaRPr lang="en-US" altLang="ko-KR" sz="1600" dirty="0"/>
          </a:p>
          <a:p>
            <a:r>
              <a:rPr lang="ko-KR" altLang="en-US" sz="1600" dirty="0"/>
              <a:t>다른 활동이 가능해짐에 따른 부수 효과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0411" y="5204759"/>
            <a:ext cx="383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웨어러블 디바이스 대상 </a:t>
            </a:r>
            <a:r>
              <a:rPr lang="ko-KR" altLang="en-US" sz="1600" dirty="0" smtClean="0"/>
              <a:t>확대</a:t>
            </a:r>
            <a:r>
              <a:rPr lang="en-US" altLang="ko-KR" sz="1600" dirty="0" smtClean="0"/>
              <a:t>,</a:t>
            </a:r>
            <a:endParaRPr lang="en-US" altLang="ko-KR" sz="1600" dirty="0"/>
          </a:p>
          <a:p>
            <a:r>
              <a:rPr lang="ko-KR" altLang="en-US" sz="1600" dirty="0"/>
              <a:t>기존의 착용 부위에 따른 불편함 해소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87" y="1892612"/>
            <a:ext cx="1386769" cy="97073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6240571" y="3758639"/>
            <a:ext cx="1530000" cy="1529743"/>
          </a:xfrm>
          <a:prstGeom prst="ellipse">
            <a:avLst/>
          </a:prstGeom>
          <a:solidFill>
            <a:srgbClr val="8B72B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09" y="3944448"/>
            <a:ext cx="1158123" cy="11581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70571" y="2085593"/>
            <a:ext cx="3489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실시간 신체 데이터 </a:t>
            </a:r>
            <a:r>
              <a:rPr lang="ko-KR" altLang="en-US" sz="1600" dirty="0" smtClean="0"/>
              <a:t>수집</a:t>
            </a:r>
            <a:r>
              <a:rPr lang="en-US" altLang="ko-KR" sz="1600" dirty="0" smtClean="0"/>
              <a:t>,</a:t>
            </a:r>
            <a:endParaRPr lang="en-US" altLang="ko-KR" sz="1600" dirty="0"/>
          </a:p>
          <a:p>
            <a:r>
              <a:rPr lang="ko-KR" altLang="en-US" sz="1600" dirty="0"/>
              <a:t>예방을 넘은 건강의 증진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0571" y="4233883"/>
            <a:ext cx="3489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공익과 더불어 수익 창출</a:t>
            </a:r>
            <a:endParaRPr lang="en-US" altLang="ko-KR" sz="1600" dirty="0"/>
          </a:p>
          <a:p>
            <a:r>
              <a:rPr lang="ko-KR" altLang="en-US" sz="1600" dirty="0"/>
              <a:t>이를 통한 선순환 발생 및 지속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5.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기대효과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 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81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baby icon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245" y="3926410"/>
            <a:ext cx="1412247" cy="141224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12984" y="5273388"/>
            <a:ext cx="1089486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/>
              <a:t>의사표현이 </a:t>
            </a:r>
            <a:endParaRPr lang="en-US" altLang="ko-KR" sz="10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050" b="1" dirty="0" smtClean="0"/>
              <a:t>어렵거나</a:t>
            </a:r>
            <a:endParaRPr lang="en-US" altLang="ko-KR" sz="10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000" b="1" dirty="0" smtClean="0"/>
              <a:t>불가능한 아이</a:t>
            </a:r>
            <a:endParaRPr lang="ko-KR" altLang="en-US" sz="1000" b="1" dirty="0"/>
          </a:p>
        </p:txBody>
      </p:sp>
      <p:pic>
        <p:nvPicPr>
          <p:cNvPr id="8" name="Picture 4" descr="heart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08392" y="4211805"/>
            <a:ext cx="1121507" cy="103674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 flipH="1">
            <a:off x="2392234" y="5374228"/>
            <a:ext cx="1223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갑작스런 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err="1" smtClean="0"/>
              <a:t>심정지</a:t>
            </a:r>
            <a:endParaRPr lang="ko-KR" altLang="en-US" sz="1100" b="1" dirty="0"/>
          </a:p>
        </p:txBody>
      </p:sp>
      <p:pic>
        <p:nvPicPr>
          <p:cNvPr id="10" name="Picture 4" descr="heart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396836" y="4215396"/>
            <a:ext cx="1121507" cy="1036742"/>
          </a:xfrm>
          <a:prstGeom prst="rect">
            <a:avLst/>
          </a:prstGeom>
          <a:noFill/>
        </p:spPr>
      </p:pic>
      <p:sp>
        <p:nvSpPr>
          <p:cNvPr id="11" name="오른쪽 화살표 10"/>
          <p:cNvSpPr/>
          <p:nvPr/>
        </p:nvSpPr>
        <p:spPr>
          <a:xfrm>
            <a:off x="1737638" y="4632534"/>
            <a:ext cx="409932" cy="296092"/>
          </a:xfrm>
          <a:prstGeom prst="rightArrow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780317" y="4683514"/>
            <a:ext cx="418011" cy="296092"/>
          </a:xfrm>
          <a:prstGeom prst="rightArrow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flipH="1">
            <a:off x="4271245" y="4615212"/>
            <a:ext cx="1590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“</a:t>
            </a:r>
            <a:r>
              <a:rPr lang="ko-KR" altLang="en-US" sz="1400" b="1" dirty="0" smtClean="0"/>
              <a:t>뒤늦은 대처</a:t>
            </a:r>
            <a:r>
              <a:rPr lang="en-US" altLang="ko-KR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”</a:t>
            </a:r>
            <a:endParaRPr lang="ko-KR" alt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16200000" flipH="1">
            <a:off x="3508536" y="3556170"/>
            <a:ext cx="5277394" cy="9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27803" y="965041"/>
            <a:ext cx="5675577" cy="2710157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5.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기대효과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시나리오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05" y="1154482"/>
            <a:ext cx="5335258" cy="21844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50972" y="3266756"/>
            <a:ext cx="1552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2015/1/19 . </a:t>
            </a:r>
            <a:r>
              <a:rPr lang="ko-KR" altLang="en-US" sz="1100" dirty="0" smtClean="0"/>
              <a:t>중앙일보</a:t>
            </a:r>
            <a:endParaRPr lang="ko-KR" altLang="en-US" sz="1100" dirty="0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86" y="965368"/>
            <a:ext cx="5457723" cy="34245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388498" y="3589541"/>
            <a:ext cx="1552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2015/03/06. </a:t>
            </a:r>
            <a:r>
              <a:rPr lang="ko-KR" altLang="en-US" sz="1100" dirty="0" smtClean="0"/>
              <a:t>제주신보</a:t>
            </a:r>
            <a:endParaRPr lang="en-US" altLang="ko-KR" sz="1100" dirty="0" smtClean="0"/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84" y="4237375"/>
            <a:ext cx="1419225" cy="1419225"/>
          </a:xfrm>
          <a:prstGeom prst="rect">
            <a:avLst/>
          </a:prstGeom>
        </p:spPr>
      </p:pic>
      <p:pic>
        <p:nvPicPr>
          <p:cNvPr id="24" name="Picture 4" descr="heart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42612" y="4487117"/>
            <a:ext cx="1121507" cy="1036742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 flipH="1">
            <a:off x="8691672" y="5696202"/>
            <a:ext cx="1223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갑작스런 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err="1" smtClean="0"/>
              <a:t>심정지</a:t>
            </a:r>
            <a:endParaRPr lang="ko-KR" altLang="en-US" sz="1100" b="1" dirty="0"/>
          </a:p>
        </p:txBody>
      </p:sp>
      <p:pic>
        <p:nvPicPr>
          <p:cNvPr id="26" name="Picture 4" descr="heart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742611" y="4479597"/>
            <a:ext cx="1121507" cy="1036742"/>
          </a:xfrm>
          <a:prstGeom prst="rect">
            <a:avLst/>
          </a:prstGeom>
          <a:noFill/>
        </p:spPr>
      </p:pic>
      <p:sp>
        <p:nvSpPr>
          <p:cNvPr id="27" name="오른쪽 화살표 47"/>
          <p:cNvSpPr/>
          <p:nvPr/>
        </p:nvSpPr>
        <p:spPr>
          <a:xfrm>
            <a:off x="8032474" y="4798942"/>
            <a:ext cx="409932" cy="296092"/>
          </a:xfrm>
          <a:prstGeom prst="rightArrow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48"/>
          <p:cNvSpPr/>
          <p:nvPr/>
        </p:nvSpPr>
        <p:spPr>
          <a:xfrm>
            <a:off x="10075153" y="4849922"/>
            <a:ext cx="418011" cy="296092"/>
          </a:xfrm>
          <a:prstGeom prst="rightArrow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 flipH="1">
            <a:off x="10493164" y="4786063"/>
            <a:ext cx="1590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“</a:t>
            </a:r>
            <a:r>
              <a:rPr lang="ko-KR" altLang="en-US" sz="1400" b="1" dirty="0" smtClean="0"/>
              <a:t>뒤늦은 발견</a:t>
            </a:r>
            <a:r>
              <a:rPr lang="en-US" altLang="ko-KR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”</a:t>
            </a:r>
            <a:endParaRPr lang="ko-KR" alt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45327" y="5690556"/>
            <a:ext cx="125968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/>
              <a:t>치매를 앓고 있는</a:t>
            </a:r>
            <a:endParaRPr lang="en-US" altLang="ko-KR" sz="10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000" b="1" dirty="0" smtClean="0"/>
              <a:t>환자</a:t>
            </a:r>
            <a:endParaRPr lang="ko-KR" altLang="en-US" sz="10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265328" y="3974069"/>
            <a:ext cx="5119090" cy="2527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50"/>
          <p:cNvSpPr/>
          <p:nvPr/>
        </p:nvSpPr>
        <p:spPr>
          <a:xfrm>
            <a:off x="6265328" y="965368"/>
            <a:ext cx="5675577" cy="2885784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5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1837" y="5561298"/>
            <a:ext cx="1827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/>
              <a:t>위험상황에 무방비인</a:t>
            </a:r>
            <a:endParaRPr lang="en-US" altLang="ko-KR" sz="10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000" b="1" dirty="0" smtClean="0"/>
              <a:t> 독거노인</a:t>
            </a:r>
            <a:endParaRPr lang="ko-KR" altLang="en-US" sz="1000" b="1" dirty="0"/>
          </a:p>
        </p:txBody>
      </p:sp>
      <p:pic>
        <p:nvPicPr>
          <p:cNvPr id="7" name="Picture 4" descr="heart icon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303" y="4495142"/>
            <a:ext cx="1121507" cy="103674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 flipH="1">
            <a:off x="2508145" y="5657565"/>
            <a:ext cx="1137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사고 발생</a:t>
            </a:r>
            <a:endParaRPr lang="ko-KR" altLang="en-US" sz="1100" b="1" dirty="0"/>
          </a:p>
        </p:txBody>
      </p:sp>
      <p:pic>
        <p:nvPicPr>
          <p:cNvPr id="9" name="Picture 4" descr="heart icon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12747" y="4498733"/>
            <a:ext cx="1121507" cy="1036742"/>
          </a:xfrm>
          <a:prstGeom prst="rect">
            <a:avLst/>
          </a:prstGeom>
          <a:noFill/>
        </p:spPr>
      </p:pic>
      <p:sp>
        <p:nvSpPr>
          <p:cNvPr id="10" name="오른쪽 화살표 9"/>
          <p:cNvSpPr/>
          <p:nvPr/>
        </p:nvSpPr>
        <p:spPr>
          <a:xfrm>
            <a:off x="1853549" y="4915871"/>
            <a:ext cx="409932" cy="296092"/>
          </a:xfrm>
          <a:prstGeom prst="rightArrow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896228" y="4966851"/>
            <a:ext cx="418011" cy="296092"/>
          </a:xfrm>
          <a:prstGeom prst="rightArrow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8666928" y="3883239"/>
            <a:ext cx="614431" cy="316920"/>
          </a:xfrm>
          <a:prstGeom prst="rightArrow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8" descr="phone icon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25213" r="15428" b="4083"/>
          <a:stretch>
            <a:fillRect/>
          </a:stretch>
        </p:blipFill>
        <p:spPr bwMode="auto">
          <a:xfrm>
            <a:off x="6711030" y="2429211"/>
            <a:ext cx="1786049" cy="2701823"/>
          </a:xfrm>
          <a:prstGeom prst="rect">
            <a:avLst/>
          </a:prstGeom>
          <a:noFill/>
        </p:spPr>
      </p:pic>
      <p:pic>
        <p:nvPicPr>
          <p:cNvPr id="14" name="Picture 2" descr="C:\Users\jin\Desktop\앱디자인\앱\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8516" y="2910022"/>
            <a:ext cx="1042132" cy="1860385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491624" y="5310740"/>
            <a:ext cx="228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실시간 신체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데이터 확인 및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위험시 알림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9390778" y="3898982"/>
            <a:ext cx="205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“ </a:t>
            </a:r>
            <a:r>
              <a:rPr lang="ko-KR" altLang="en-US" sz="1400" b="1" dirty="0" smtClean="0"/>
              <a:t>보다 빠른 대처</a:t>
            </a:r>
            <a:r>
              <a:rPr lang="en-US" altLang="ko-KR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 ”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35306" y="1199063"/>
            <a:ext cx="4796286" cy="672860"/>
          </a:xfrm>
          <a:prstGeom prst="roundRect">
            <a:avLst/>
          </a:prstGeom>
          <a:solidFill>
            <a:srgbClr val="43A49D"/>
          </a:solidFill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SCW</a:t>
            </a:r>
            <a:r>
              <a:rPr lang="ko-KR" altLang="en-US" dirty="0" smtClean="0"/>
              <a:t>가 있었다면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743917" flipH="1">
            <a:off x="9776400" y="1212327"/>
            <a:ext cx="51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8082951" y="1069667"/>
            <a:ext cx="103517" cy="2674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8192219" y="1061040"/>
            <a:ext cx="330679" cy="2300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8272243" y="919910"/>
            <a:ext cx="1829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Smart Check Wear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7686" y="1004007"/>
            <a:ext cx="4820858" cy="2861979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9282" y="120985"/>
            <a:ext cx="29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5.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기대효과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시나리오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1520" y="3574080"/>
            <a:ext cx="1552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2016/8/19 . </a:t>
            </a:r>
            <a:r>
              <a:rPr lang="ko-KR" altLang="en-US" sz="1100" dirty="0" smtClean="0"/>
              <a:t>경남뉴스</a:t>
            </a:r>
            <a:endParaRPr lang="ko-KR" altLang="en-US" sz="1100" dirty="0"/>
          </a:p>
        </p:txBody>
      </p:sp>
      <p:pic>
        <p:nvPicPr>
          <p:cNvPr id="27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75" y="1065126"/>
            <a:ext cx="4148322" cy="2540955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8" y="4082437"/>
            <a:ext cx="1524000" cy="15621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 flipH="1">
            <a:off x="4335640" y="4885670"/>
            <a:ext cx="1590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8BB8E1"/>
                </a:solidFill>
                <a:latin typeface="a장미다방" pitchFamily="18" charset="-127"/>
                <a:ea typeface="a장미다방" pitchFamily="18" charset="-127"/>
              </a:rPr>
              <a:t>“</a:t>
            </a:r>
            <a:r>
              <a:rPr lang="ko-KR" altLang="en-US" sz="1400" b="1" dirty="0" smtClean="0"/>
              <a:t>뒤늦은 대처</a:t>
            </a:r>
            <a:r>
              <a:rPr lang="en-US" altLang="ko-KR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장미다방" pitchFamily="18" charset="-127"/>
                <a:ea typeface="a장미다방" pitchFamily="18" charset="-127"/>
              </a:rPr>
              <a:t>”</a:t>
            </a:r>
            <a:endParaRPr lang="ko-KR" alt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rot="16200000" flipH="1">
            <a:off x="3508536" y="3556170"/>
            <a:ext cx="5277394" cy="9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자유형: 도형 4"/>
          <p:cNvSpPr/>
          <p:nvPr/>
        </p:nvSpPr>
        <p:spPr>
          <a:xfrm>
            <a:off x="5767754" y="-13252"/>
            <a:ext cx="4515933" cy="6877878"/>
          </a:xfrm>
          <a:custGeom>
            <a:avLst/>
            <a:gdLst>
              <a:gd name="connsiteX0" fmla="*/ 0 w 4055165"/>
              <a:gd name="connsiteY0" fmla="*/ 0 h 6877878"/>
              <a:gd name="connsiteX1" fmla="*/ 1762539 w 4055165"/>
              <a:gd name="connsiteY1" fmla="*/ 6877878 h 6877878"/>
              <a:gd name="connsiteX2" fmla="*/ 3604591 w 4055165"/>
              <a:gd name="connsiteY2" fmla="*/ 6877878 h 6877878"/>
              <a:gd name="connsiteX3" fmla="*/ 4055165 w 4055165"/>
              <a:gd name="connsiteY3" fmla="*/ 0 h 6877878"/>
              <a:gd name="connsiteX4" fmla="*/ 0 w 4055165"/>
              <a:gd name="connsiteY4" fmla="*/ 0 h 687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5165" h="6877878">
                <a:moveTo>
                  <a:pt x="0" y="0"/>
                </a:moveTo>
                <a:lnTo>
                  <a:pt x="1762539" y="6877878"/>
                </a:lnTo>
                <a:lnTo>
                  <a:pt x="3604591" y="6877878"/>
                </a:lnTo>
                <a:lnTo>
                  <a:pt x="405516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796633" y="5626892"/>
            <a:ext cx="2395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보노보노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1</a:t>
            </a:r>
            <a:r>
              <a:rPr lang="ko-KR" altLang="en-US" sz="2400" dirty="0" smtClean="0">
                <a:solidFill>
                  <a:schemeClr val="bg1"/>
                </a:solidFill>
              </a:rPr>
              <a:t>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1564" y="2656246"/>
            <a:ext cx="32121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Thank 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1.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프로젝트의 필요성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인터뷰 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스마트체크웨어_인터뷰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8459" y="1277471"/>
            <a:ext cx="8619566" cy="50292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4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1.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프로젝트의 필요성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설문조사 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스마트체크웨어_설문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5012" y="1277471"/>
            <a:ext cx="8659905" cy="501575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6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5106" y="2167819"/>
            <a:ext cx="6096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8</a:t>
            </a:r>
            <a:r>
              <a:rPr lang="ko-KR" altLang="en-US" sz="1400" dirty="0"/>
              <a:t>일 오후 </a:t>
            </a:r>
            <a:r>
              <a:rPr lang="en-US" altLang="ko-KR" sz="1400" dirty="0"/>
              <a:t>6</a:t>
            </a:r>
            <a:r>
              <a:rPr lang="ko-KR" altLang="en-US" sz="1400" dirty="0"/>
              <a:t>시</a:t>
            </a:r>
            <a:r>
              <a:rPr lang="en-US" altLang="ko-KR" sz="1400" dirty="0"/>
              <a:t>15</a:t>
            </a:r>
            <a:r>
              <a:rPr lang="ko-KR" altLang="en-US" sz="1400" dirty="0"/>
              <a:t>분께 전남 나주시 이창동 한 다세대주택에서 </a:t>
            </a:r>
            <a:r>
              <a:rPr lang="en-US" altLang="ko-KR" sz="1400" dirty="0"/>
              <a:t>A(65)</a:t>
            </a:r>
            <a:r>
              <a:rPr lang="ko-KR" altLang="en-US" sz="1400" dirty="0"/>
              <a:t>씨가 </a:t>
            </a:r>
            <a:endParaRPr lang="en-US" altLang="ko-KR" sz="1400" dirty="0" smtClean="0"/>
          </a:p>
          <a:p>
            <a:r>
              <a:rPr lang="ko-KR" altLang="en-US" sz="1400" dirty="0" smtClean="0"/>
              <a:t>숨져 </a:t>
            </a:r>
            <a:r>
              <a:rPr lang="ko-KR" altLang="en-US" sz="1400" dirty="0"/>
              <a:t>있는 것을 이웃집 주민 </a:t>
            </a:r>
            <a:r>
              <a:rPr lang="en-US" altLang="ko-KR" sz="1400" dirty="0"/>
              <a:t>B(42)</a:t>
            </a:r>
            <a:r>
              <a:rPr lang="ko-KR" altLang="en-US" sz="1400" dirty="0"/>
              <a:t>씨가 발견</a:t>
            </a:r>
            <a:r>
              <a:rPr lang="en-US" altLang="ko-KR" sz="1400" dirty="0"/>
              <a:t>, </a:t>
            </a:r>
            <a:r>
              <a:rPr lang="ko-KR" altLang="en-US" sz="1400" dirty="0"/>
              <a:t>경찰 등에 신고했다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B</a:t>
            </a:r>
            <a:r>
              <a:rPr lang="ko-KR" altLang="en-US" sz="1400" dirty="0"/>
              <a:t>씨는 경찰에서 </a:t>
            </a:r>
            <a:r>
              <a:rPr lang="en-US" altLang="ko-KR" sz="1400" dirty="0"/>
              <a:t>"</a:t>
            </a:r>
            <a:r>
              <a:rPr lang="ko-KR" altLang="en-US" sz="1400" dirty="0"/>
              <a:t>택배 물품이 배달됐다는 연락을 받았다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우리집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현관이 아닌 </a:t>
            </a:r>
            <a:r>
              <a:rPr lang="en-US" altLang="ko-KR" sz="1400" dirty="0"/>
              <a:t>A</a:t>
            </a:r>
            <a:r>
              <a:rPr lang="ko-KR" altLang="en-US" sz="1400" dirty="0"/>
              <a:t>씨 집 현관 쪽에 과일 상자가 놓여 있었고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ko-KR" altLang="en-US" sz="1400" dirty="0" smtClean="0"/>
              <a:t>집 </a:t>
            </a:r>
            <a:r>
              <a:rPr lang="ko-KR" altLang="en-US" sz="1400" dirty="0"/>
              <a:t>안에서 악취가 나 확인해 보니 숨져 있었다</a:t>
            </a:r>
            <a:r>
              <a:rPr lang="en-US" altLang="ko-KR" sz="1400" dirty="0"/>
              <a:t>"</a:t>
            </a:r>
            <a:r>
              <a:rPr lang="ko-KR" altLang="en-US" sz="1400" dirty="0"/>
              <a:t>고 진술한 것으로 알려졌다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숨진 </a:t>
            </a:r>
            <a:r>
              <a:rPr lang="en-US" altLang="ko-KR" sz="1400" dirty="0"/>
              <a:t>A</a:t>
            </a:r>
            <a:r>
              <a:rPr lang="ko-KR" altLang="en-US" sz="1400" dirty="0"/>
              <a:t>씨는 발견 당시 부패가 진행된 상태였으며</a:t>
            </a:r>
            <a:r>
              <a:rPr lang="en-US" altLang="ko-KR" sz="1400" dirty="0"/>
              <a:t>, </a:t>
            </a:r>
            <a:r>
              <a:rPr lang="ko-KR" altLang="en-US" sz="1400" dirty="0"/>
              <a:t>지난 </a:t>
            </a:r>
            <a:r>
              <a:rPr lang="en-US" altLang="ko-KR" sz="1400" dirty="0"/>
              <a:t>2</a:t>
            </a:r>
            <a:r>
              <a:rPr lang="ko-KR" altLang="en-US" sz="1400" dirty="0"/>
              <a:t>일 휴대전화를 </a:t>
            </a:r>
            <a:endParaRPr lang="en-US" altLang="ko-KR" sz="1400" dirty="0" smtClean="0"/>
          </a:p>
          <a:p>
            <a:r>
              <a:rPr lang="ko-KR" altLang="en-US" sz="1400" dirty="0" smtClean="0"/>
              <a:t>마지막으로 </a:t>
            </a:r>
            <a:r>
              <a:rPr lang="ko-KR" altLang="en-US" sz="1400" dirty="0"/>
              <a:t>사용한 것으로 알려졌다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/>
              <a:t>경찰은 </a:t>
            </a:r>
            <a:r>
              <a:rPr lang="en-US" altLang="ko-KR" sz="1400" dirty="0"/>
              <a:t>A</a:t>
            </a:r>
            <a:r>
              <a:rPr lang="ko-KR" altLang="en-US" sz="1400" dirty="0"/>
              <a:t>씨가 지병 악화로 숨진 것으로 추정하고 정확한 사망 경위와 원인을 조사하고 있다</a:t>
            </a:r>
            <a:r>
              <a:rPr lang="en-US" altLang="ko-KR" sz="1400" dirty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02403" y="1030721"/>
            <a:ext cx="48583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이웃집에 잘못 배달된 택배로</a:t>
            </a:r>
            <a:r>
              <a:rPr lang="en-US" altLang="ko-KR" sz="2400" dirty="0"/>
              <a:t>…</a:t>
            </a:r>
          </a:p>
          <a:p>
            <a:r>
              <a:rPr lang="ko-KR" altLang="en-US" sz="2400" dirty="0" err="1"/>
              <a:t>고독사</a:t>
            </a:r>
            <a:r>
              <a:rPr lang="ko-KR" altLang="en-US" sz="2400" dirty="0"/>
              <a:t> </a:t>
            </a:r>
            <a:r>
              <a:rPr lang="en-US" altLang="ko-KR" sz="2400" dirty="0"/>
              <a:t>60</a:t>
            </a:r>
            <a:r>
              <a:rPr lang="ko-KR" altLang="en-US" sz="2400" dirty="0"/>
              <a:t>대 발견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28288" y="5423456"/>
            <a:ext cx="5738193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300" dirty="0"/>
              <a:t>→ </a:t>
            </a:r>
            <a:r>
              <a:rPr lang="ko-KR" altLang="en-US" sz="2000" b="1" dirty="0" smtClean="0"/>
              <a:t>독거노인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고독사</a:t>
            </a:r>
            <a:r>
              <a:rPr lang="ko-KR" altLang="en-US" sz="2000" b="1" dirty="0" err="1" smtClean="0"/>
              <a:t>를</a:t>
            </a:r>
            <a:r>
              <a:rPr lang="ko-KR" altLang="en-US" sz="2000" b="1" dirty="0" smtClean="0"/>
              <a:t> 방지하기 위한 방안 필요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1.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프로젝트의 필요성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84572" y="4860864"/>
            <a:ext cx="1552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2016/2/9 . </a:t>
            </a:r>
            <a:r>
              <a:rPr lang="ko-KR" altLang="en-US" sz="1100" dirty="0" smtClean="0"/>
              <a:t>조선일보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62" y="1571712"/>
            <a:ext cx="5197859" cy="42980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55225" y="5162746"/>
            <a:ext cx="72796" cy="788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실제 사례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2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41598" y="1431327"/>
            <a:ext cx="2137893" cy="423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3391280486"/>
              </p:ext>
            </p:extLst>
          </p:nvPr>
        </p:nvGraphicFramePr>
        <p:xfrm>
          <a:off x="802005" y="1703787"/>
          <a:ext cx="4840274" cy="3156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8205" y="4860728"/>
            <a:ext cx="489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넘어짐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끼임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떨어짐</a:t>
            </a:r>
            <a:r>
              <a:rPr kumimoji="1" lang="en-US" altLang="ko-KR" sz="1200" dirty="0"/>
              <a:t>	</a:t>
            </a:r>
            <a:r>
              <a:rPr kumimoji="1" lang="ko-KR" altLang="en-US" sz="1200" dirty="0"/>
              <a:t>교통사고       </a:t>
            </a:r>
            <a:r>
              <a:rPr kumimoji="1" lang="ko-KR" altLang="en-US" sz="2000" b="1" dirty="0" err="1" smtClean="0">
                <a:solidFill>
                  <a:srgbClr val="FF0000"/>
                </a:solidFill>
              </a:rPr>
              <a:t>돌연사</a:t>
            </a:r>
            <a:r>
              <a:rPr kumimoji="1" lang="en-US" altLang="ko-KR" sz="2000" b="1" dirty="0" smtClean="0">
                <a:solidFill>
                  <a:srgbClr val="FF0000"/>
                </a:solidFill>
              </a:rPr>
              <a:t>  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      </a:t>
            </a:r>
            <a:r>
              <a:rPr kumimoji="1" lang="ko-KR" altLang="en-US" sz="1200" dirty="0"/>
              <a:t>합계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1814" y="1227246"/>
            <a:ext cx="385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어린이집 사망 사고 현황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0527" y="1463363"/>
            <a:ext cx="87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단위 </a:t>
            </a:r>
            <a:r>
              <a:rPr lang="en-US" altLang="ko-KR" sz="1200" dirty="0"/>
              <a:t>: 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585858" y="1227246"/>
            <a:ext cx="414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 국내 영아 </a:t>
            </a:r>
            <a:r>
              <a:rPr kumimoji="1" lang="ko-KR" altLang="en-US" sz="2000" b="1" dirty="0" err="1"/>
              <a:t>돌연사</a:t>
            </a:r>
            <a:r>
              <a:rPr kumimoji="1" lang="ko-KR" altLang="en-US" sz="2000" b="1" dirty="0"/>
              <a:t> 증후군 사망자</a:t>
            </a:r>
            <a:endParaRPr kumimoji="1" lang="ko-KR" altLang="en-US" sz="2000" dirty="0"/>
          </a:p>
        </p:txBody>
      </p:sp>
      <p:sp>
        <p:nvSpPr>
          <p:cNvPr id="13" name="타원 12"/>
          <p:cNvSpPr/>
          <p:nvPr/>
        </p:nvSpPr>
        <p:spPr>
          <a:xfrm>
            <a:off x="6585858" y="2305982"/>
            <a:ext cx="890006" cy="889200"/>
          </a:xfrm>
          <a:prstGeom prst="ellipse">
            <a:avLst/>
          </a:prstGeom>
          <a:noFill/>
          <a:ln w="63500">
            <a:solidFill>
              <a:srgbClr val="53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7282573" y="3110908"/>
            <a:ext cx="193291" cy="312026"/>
          </a:xfrm>
          <a:prstGeom prst="line">
            <a:avLst/>
          </a:prstGeom>
          <a:ln w="190500">
            <a:solidFill>
              <a:srgbClr val="53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159623" y="3299335"/>
            <a:ext cx="1249200" cy="1249200"/>
          </a:xfrm>
          <a:prstGeom prst="ellipse">
            <a:avLst/>
          </a:prstGeom>
          <a:noFill/>
          <a:ln w="63500">
            <a:solidFill>
              <a:srgbClr val="53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8322078" y="3168579"/>
            <a:ext cx="423430" cy="465861"/>
          </a:xfrm>
          <a:prstGeom prst="line">
            <a:avLst/>
          </a:prstGeom>
          <a:ln w="190500">
            <a:solidFill>
              <a:srgbClr val="53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8539963" y="1966894"/>
            <a:ext cx="1368000" cy="1368000"/>
          </a:xfrm>
          <a:prstGeom prst="ellipse">
            <a:avLst/>
          </a:prstGeom>
          <a:noFill/>
          <a:ln w="63500">
            <a:solidFill>
              <a:srgbClr val="53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9726648" y="3096841"/>
            <a:ext cx="551919" cy="677653"/>
          </a:xfrm>
          <a:prstGeom prst="line">
            <a:avLst/>
          </a:prstGeom>
          <a:ln w="190500">
            <a:solidFill>
              <a:srgbClr val="53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9831184" y="3648508"/>
            <a:ext cx="1620000" cy="1620000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822832" y="2424024"/>
            <a:ext cx="48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53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25610" y="3463962"/>
            <a:ext cx="596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79</a:t>
            </a:r>
            <a:endParaRPr lang="ko-KR" alt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0336692" y="3873733"/>
            <a:ext cx="66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92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45118" y="2121316"/>
            <a:ext cx="60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84</a:t>
            </a:r>
            <a:endParaRPr lang="ko-KR" alt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6695106" y="2653895"/>
            <a:ext cx="114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55000"/>
                  </a:schemeClr>
                </a:solidFill>
              </a:rPr>
              <a:t>2012</a:t>
            </a:r>
            <a:endParaRPr lang="ko-KR" altLang="en-US" dirty="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302836" y="4293911"/>
            <a:ext cx="114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55000"/>
                  </a:schemeClr>
                </a:solidFill>
              </a:rPr>
              <a:t>2015</a:t>
            </a:r>
            <a:endParaRPr lang="ko-KR" altLang="en-US" dirty="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84055" y="2493235"/>
            <a:ext cx="114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55000"/>
                  </a:schemeClr>
                </a:solidFill>
              </a:rPr>
              <a:t>2014</a:t>
            </a:r>
            <a:endParaRPr lang="ko-KR" altLang="en-US" dirty="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32234" y="3786599"/>
            <a:ext cx="114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alpha val="55000"/>
                  </a:schemeClr>
                </a:solidFill>
              </a:rPr>
              <a:t>2013</a:t>
            </a:r>
            <a:endParaRPr lang="ko-KR" altLang="en-US" dirty="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75302" y="1463364"/>
            <a:ext cx="87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단위 </a:t>
            </a:r>
            <a:r>
              <a:rPr lang="en-US" altLang="ko-KR" sz="1200" dirty="0"/>
              <a:t>: 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58599" y="5725671"/>
            <a:ext cx="653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→</a:t>
            </a:r>
            <a:r>
              <a:rPr lang="ko-KR" altLang="en-US" sz="2000" dirty="0"/>
              <a:t> </a:t>
            </a:r>
            <a:r>
              <a:rPr lang="ko-KR" altLang="en-US" sz="2000" b="1" dirty="0" err="1" smtClean="0"/>
              <a:t>어린이집</a:t>
            </a:r>
            <a:r>
              <a:rPr lang="ko-KR" altLang="en-US" sz="2000" b="1" dirty="0" smtClean="0"/>
              <a:t> 사망 사고에서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돌연사</a:t>
            </a:r>
            <a:r>
              <a:rPr lang="ko-KR" altLang="en-US" sz="2000" b="1" dirty="0" err="1" smtClean="0"/>
              <a:t>의</a:t>
            </a:r>
            <a:r>
              <a:rPr lang="ko-KR" altLang="en-US" sz="2000" b="1" dirty="0" smtClean="0"/>
              <a:t> 비율이 가장 높음</a:t>
            </a:r>
            <a:endParaRPr lang="ko-KR" altLang="en-US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462234" y="5290820"/>
            <a:ext cx="5287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→</a:t>
            </a:r>
            <a:r>
              <a:rPr lang="ko-KR" altLang="en-US" sz="2000" dirty="0"/>
              <a:t>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돌연사</a:t>
            </a:r>
            <a:r>
              <a:rPr lang="ko-KR" altLang="en-US" sz="2000" b="1" dirty="0" err="1" smtClean="0"/>
              <a:t>로</a:t>
            </a:r>
            <a:r>
              <a:rPr lang="ko-KR" altLang="en-US" sz="2000" b="1" dirty="0" smtClean="0"/>
              <a:t> 인한 사망자가 계속해서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증가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1.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프로젝트의 필요성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통계자료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1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4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258298"/>
              </p:ext>
            </p:extLst>
          </p:nvPr>
        </p:nvGraphicFramePr>
        <p:xfrm>
          <a:off x="1135425" y="1646252"/>
          <a:ext cx="9805291" cy="4323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차트 27"/>
          <p:cNvGraphicFramePr/>
          <p:nvPr>
            <p:extLst>
              <p:ext uri="{D42A27DB-BD31-4B8C-83A1-F6EECF244321}">
                <p14:modId xmlns:p14="http://schemas.microsoft.com/office/powerpoint/2010/main" val="1129112886"/>
              </p:ext>
            </p:extLst>
          </p:nvPr>
        </p:nvGraphicFramePr>
        <p:xfrm>
          <a:off x="1185157" y="390702"/>
          <a:ext cx="9396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모서리가 둥근 사각형 설명선[R] 6"/>
          <p:cNvSpPr/>
          <p:nvPr/>
        </p:nvSpPr>
        <p:spPr>
          <a:xfrm>
            <a:off x="1999503" y="1008545"/>
            <a:ext cx="4038567" cy="476379"/>
          </a:xfrm>
          <a:prstGeom prst="wedgeRoundRectCallout">
            <a:avLst>
              <a:gd name="adj1" fmla="val 1774"/>
              <a:gd name="adj2" fmla="val 108446"/>
              <a:gd name="adj3" fmla="val 16667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206266" y="1024587"/>
            <a:ext cx="4979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bg1"/>
                </a:solidFill>
              </a:rPr>
              <a:t>전체 노인 중 치매환자 비율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(%)</a:t>
            </a:r>
            <a:endParaRPr kumimoji="1"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9831" y="2074626"/>
            <a:ext cx="431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366087"/>
                </a:solidFill>
              </a:rPr>
              <a:t>9.39</a:t>
            </a:r>
            <a:r>
              <a:rPr kumimoji="1" lang="ko-KR" altLang="en-US" sz="2400" b="1" dirty="0">
                <a:solidFill>
                  <a:srgbClr val="366087"/>
                </a:solidFill>
              </a:rPr>
              <a:t>     </a:t>
            </a:r>
            <a:r>
              <a:rPr kumimoji="1" lang="en-US" altLang="ko-KR" sz="2400" b="1" dirty="0">
                <a:solidFill>
                  <a:srgbClr val="366087"/>
                </a:solidFill>
              </a:rPr>
              <a:t>9.58</a:t>
            </a:r>
            <a:r>
              <a:rPr kumimoji="1" lang="ko-KR" altLang="en-US" sz="2400" b="1" dirty="0">
                <a:solidFill>
                  <a:srgbClr val="366087"/>
                </a:solidFill>
              </a:rPr>
              <a:t>     </a:t>
            </a:r>
            <a:r>
              <a:rPr kumimoji="1" lang="en-US" altLang="ko-KR" sz="2400" b="1" dirty="0">
                <a:solidFill>
                  <a:srgbClr val="366087"/>
                </a:solidFill>
              </a:rPr>
              <a:t>9.79</a:t>
            </a:r>
            <a:r>
              <a:rPr kumimoji="1" lang="ko-KR" altLang="en-US" sz="2400" b="1" dirty="0">
                <a:solidFill>
                  <a:srgbClr val="366087"/>
                </a:solidFill>
              </a:rPr>
              <a:t>     </a:t>
            </a:r>
            <a:r>
              <a:rPr kumimoji="1" lang="en-US" altLang="ko-KR" sz="2400" b="1" dirty="0">
                <a:solidFill>
                  <a:srgbClr val="366087"/>
                </a:solidFill>
              </a:rPr>
              <a:t>9.99</a:t>
            </a:r>
            <a:endParaRPr kumimoji="1" lang="ko-KR" altLang="en-US" sz="2400" b="1" dirty="0">
              <a:solidFill>
                <a:srgbClr val="366087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85665" y="1859182"/>
            <a:ext cx="17792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dirty="0">
                <a:solidFill>
                  <a:srgbClr val="366087"/>
                </a:solidFill>
              </a:rPr>
              <a:t>10.39</a:t>
            </a:r>
            <a:endParaRPr kumimoji="1" lang="ko-KR" altLang="en-US" sz="2300" b="1" dirty="0">
              <a:solidFill>
                <a:srgbClr val="36608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43268" y="1370607"/>
            <a:ext cx="17792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dirty="0">
                <a:solidFill>
                  <a:srgbClr val="366087"/>
                </a:solidFill>
              </a:rPr>
              <a:t>10.03</a:t>
            </a:r>
            <a:endParaRPr kumimoji="1" lang="ko-KR" altLang="en-US" sz="2300" b="1" dirty="0">
              <a:solidFill>
                <a:srgbClr val="3660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24985" y="839833"/>
            <a:ext cx="17792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00" b="1" dirty="0">
                <a:solidFill>
                  <a:srgbClr val="366087"/>
                </a:solidFill>
              </a:rPr>
              <a:t>11.09</a:t>
            </a:r>
            <a:endParaRPr kumimoji="1" lang="ko-KR" altLang="en-US" sz="2300" b="1" dirty="0">
              <a:solidFill>
                <a:srgbClr val="366087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88038" y="281353"/>
            <a:ext cx="177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15.06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6" name="직선 연결선[R] 30"/>
          <p:cNvCxnSpPr/>
          <p:nvPr/>
        </p:nvCxnSpPr>
        <p:spPr>
          <a:xfrm>
            <a:off x="1655053" y="3327756"/>
            <a:ext cx="8820000" cy="0"/>
          </a:xfrm>
          <a:prstGeom prst="line">
            <a:avLst/>
          </a:prstGeom>
          <a:ln w="38100">
            <a:solidFill>
              <a:schemeClr val="tx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12"/>
          <p:cNvCxnSpPr/>
          <p:nvPr/>
        </p:nvCxnSpPr>
        <p:spPr>
          <a:xfrm>
            <a:off x="1876926" y="2186920"/>
            <a:ext cx="0" cy="2646947"/>
          </a:xfrm>
          <a:prstGeom prst="line">
            <a:avLst/>
          </a:prstGeom>
          <a:ln w="53975">
            <a:solidFill>
              <a:schemeClr val="tx1">
                <a:alpha val="19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14"/>
          <p:cNvCxnSpPr/>
          <p:nvPr/>
        </p:nvCxnSpPr>
        <p:spPr>
          <a:xfrm>
            <a:off x="3030174" y="2170877"/>
            <a:ext cx="0" cy="2646947"/>
          </a:xfrm>
          <a:prstGeom prst="line">
            <a:avLst/>
          </a:prstGeom>
          <a:ln w="53975">
            <a:solidFill>
              <a:schemeClr val="tx1">
                <a:alpha val="19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15"/>
          <p:cNvCxnSpPr/>
          <p:nvPr/>
        </p:nvCxnSpPr>
        <p:spPr>
          <a:xfrm>
            <a:off x="4163164" y="2122750"/>
            <a:ext cx="0" cy="2646947"/>
          </a:xfrm>
          <a:prstGeom prst="line">
            <a:avLst/>
          </a:prstGeom>
          <a:ln w="53975">
            <a:solidFill>
              <a:schemeClr val="tx1">
                <a:alpha val="19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16"/>
          <p:cNvCxnSpPr/>
          <p:nvPr/>
        </p:nvCxnSpPr>
        <p:spPr>
          <a:xfrm>
            <a:off x="5285874" y="2074623"/>
            <a:ext cx="0" cy="2646947"/>
          </a:xfrm>
          <a:prstGeom prst="line">
            <a:avLst/>
          </a:prstGeom>
          <a:ln w="53975">
            <a:solidFill>
              <a:schemeClr val="tx1">
                <a:alpha val="1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17"/>
          <p:cNvCxnSpPr/>
          <p:nvPr/>
        </p:nvCxnSpPr>
        <p:spPr>
          <a:xfrm>
            <a:off x="6440905" y="1922225"/>
            <a:ext cx="0" cy="2646947"/>
          </a:xfrm>
          <a:prstGeom prst="line">
            <a:avLst/>
          </a:prstGeom>
          <a:ln w="53975">
            <a:solidFill>
              <a:schemeClr val="tx1">
                <a:alpha val="1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18"/>
          <p:cNvCxnSpPr/>
          <p:nvPr/>
        </p:nvCxnSpPr>
        <p:spPr>
          <a:xfrm>
            <a:off x="7579895" y="2074622"/>
            <a:ext cx="0" cy="2037350"/>
          </a:xfrm>
          <a:prstGeom prst="line">
            <a:avLst/>
          </a:prstGeom>
          <a:ln w="53975">
            <a:solidFill>
              <a:schemeClr val="tx1">
                <a:alpha val="1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20"/>
          <p:cNvCxnSpPr/>
          <p:nvPr/>
        </p:nvCxnSpPr>
        <p:spPr>
          <a:xfrm>
            <a:off x="9865895" y="865665"/>
            <a:ext cx="0" cy="1706265"/>
          </a:xfrm>
          <a:prstGeom prst="line">
            <a:avLst/>
          </a:prstGeom>
          <a:ln w="53975">
            <a:solidFill>
              <a:schemeClr val="tx1">
                <a:alpha val="19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22"/>
          <p:cNvCxnSpPr/>
          <p:nvPr/>
        </p:nvCxnSpPr>
        <p:spPr>
          <a:xfrm>
            <a:off x="8702842" y="1646252"/>
            <a:ext cx="0" cy="1706265"/>
          </a:xfrm>
          <a:prstGeom prst="line">
            <a:avLst/>
          </a:prstGeom>
          <a:ln w="53975">
            <a:solidFill>
              <a:schemeClr val="tx1">
                <a:alpha val="19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26263" y="1326252"/>
            <a:ext cx="1080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단위 </a:t>
            </a:r>
            <a:r>
              <a:rPr lang="en-US" altLang="ko-KR" sz="1200" dirty="0"/>
              <a:t>: </a:t>
            </a:r>
            <a:r>
              <a:rPr lang="ko-KR" altLang="en-US" sz="1200" dirty="0"/>
              <a:t>만 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10919221" y="0"/>
            <a:ext cx="715617" cy="422031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1634838" y="422031"/>
            <a:ext cx="557161" cy="543339"/>
          </a:xfrm>
          <a:prstGeom prst="rect">
            <a:avLst/>
          </a:prstGeom>
          <a:solidFill>
            <a:srgbClr val="43A49D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69282" y="120985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1. </a:t>
            </a:r>
            <a:r>
              <a:rPr lang="ko-KR" altLang="en-US" b="1" dirty="0" smtClean="0">
                <a:solidFill>
                  <a:srgbClr val="808684"/>
                </a:solidFill>
                <a:latin typeface="-윤고딕320" pitchFamily="18" charset="-127"/>
                <a:ea typeface="-윤고딕320" pitchFamily="18" charset="-127"/>
              </a:rPr>
              <a:t>프로젝트의 필요성</a:t>
            </a:r>
            <a:endParaRPr lang="ko-KR" altLang="en-US" b="1" dirty="0">
              <a:solidFill>
                <a:srgbClr val="808684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0467" y="440468"/>
            <a:ext cx="26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통계자료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2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3588" y="206975"/>
            <a:ext cx="83831" cy="517644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17532" y="5963926"/>
            <a:ext cx="9701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→</a:t>
            </a:r>
            <a:r>
              <a:rPr lang="ko-KR" altLang="en-US" sz="2000" dirty="0" smtClean="0"/>
              <a:t> </a:t>
            </a:r>
            <a:r>
              <a:rPr lang="ko-KR" altLang="en-US" sz="2000" b="1" dirty="0" smtClean="0"/>
              <a:t>치매환자 수 지속적으로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증가</a:t>
            </a:r>
            <a:r>
              <a:rPr lang="ko-KR" altLang="en-US" sz="2000" b="1" dirty="0" smtClean="0"/>
              <a:t>하여 </a:t>
            </a:r>
            <a:r>
              <a:rPr lang="en-US" altLang="ko-KR" sz="2000" b="1" dirty="0" smtClean="0"/>
              <a:t>2050</a:t>
            </a:r>
            <a:r>
              <a:rPr lang="ko-KR" altLang="en-US" sz="2000" b="1" dirty="0" smtClean="0"/>
              <a:t>년에는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15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만 명에 육박</a:t>
            </a:r>
            <a:r>
              <a:rPr lang="ko-KR" altLang="en-US" sz="2000" b="1" dirty="0" smtClean="0"/>
              <a:t>할 것으로 예상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958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49"/>
          <p:cNvSpPr/>
          <p:nvPr/>
        </p:nvSpPr>
        <p:spPr>
          <a:xfrm>
            <a:off x="2592302" y="969787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30174" y="97200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46544" y="972330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프로젝트의 필요성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33023" y="2317652"/>
            <a:ext cx="2880000" cy="2700000"/>
          </a:xfrm>
          <a:prstGeom prst="ellipse">
            <a:avLst/>
          </a:prstGeom>
          <a:solidFill>
            <a:srgbClr val="43A49D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742" y="3429000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Smart Check </a:t>
            </a:r>
            <a:r>
              <a:rPr lang="en-US" altLang="ko-KR" dirty="0" smtClean="0">
                <a:solidFill>
                  <a:schemeClr val="bg1"/>
                </a:solidFill>
              </a:rPr>
              <a:t>Wear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/>
          <p:cNvSpPr/>
          <p:nvPr/>
        </p:nvSpPr>
        <p:spPr>
          <a:xfrm>
            <a:off x="3197997" y="2400416"/>
            <a:ext cx="354242" cy="383805"/>
          </a:xfrm>
          <a:prstGeom prst="round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3718442" y="3506734"/>
            <a:ext cx="354242" cy="38380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/>
          <p:cNvSpPr/>
          <p:nvPr/>
        </p:nvSpPr>
        <p:spPr>
          <a:xfrm>
            <a:off x="3512227" y="2953907"/>
            <a:ext cx="354242" cy="383805"/>
          </a:xfrm>
          <a:prstGeom prst="round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3195385" y="4566152"/>
            <a:ext cx="354242" cy="383805"/>
          </a:xfrm>
          <a:prstGeom prst="roundRect">
            <a:avLst/>
          </a:prstGeom>
          <a:solidFill>
            <a:srgbClr val="8B72BE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/>
          <p:cNvSpPr/>
          <p:nvPr/>
        </p:nvSpPr>
        <p:spPr>
          <a:xfrm>
            <a:off x="3526295" y="4023634"/>
            <a:ext cx="354242" cy="383805"/>
          </a:xfrm>
          <a:prstGeom prst="roundRect">
            <a:avLst/>
          </a:prstGeom>
          <a:solidFill>
            <a:srgbClr val="8B72B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33729" y="240152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0099" y="4020102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52239" y="2956121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9303" y="3506734"/>
            <a:ext cx="2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24351" y="4565044"/>
            <a:ext cx="278498" cy="381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87971" y="2407651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프로젝트의 필요성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3906481" y="2870990"/>
            <a:ext cx="2525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대상 및 목적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03545" y="3513970"/>
            <a:ext cx="276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Smart Check </a:t>
            </a:r>
            <a:r>
              <a:rPr lang="en-US" altLang="ko-KR" dirty="0" smtClean="0"/>
              <a:t>Wear(SCW)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3904341" y="4032361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하드웨어 </a:t>
            </a:r>
            <a:r>
              <a:rPr lang="ko-KR" altLang="en-US" dirty="0"/>
              <a:t>및 소프트웨어</a:t>
            </a:r>
            <a:endParaRPr lang="en-US" altLang="ko-KR" dirty="0"/>
          </a:p>
        </p:txBody>
      </p:sp>
      <p:sp>
        <p:nvSpPr>
          <p:cNvPr id="36" name="직사각형 35"/>
          <p:cNvSpPr/>
          <p:nvPr/>
        </p:nvSpPr>
        <p:spPr>
          <a:xfrm>
            <a:off x="3564525" y="45924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기대효과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259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1175</Words>
  <Application>Microsoft Office PowerPoint</Application>
  <PresentationFormat>와이드스크린</PresentationFormat>
  <Paragraphs>334</Paragraphs>
  <Slides>39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Yoon 윤고딕 520_TT</vt:lpstr>
      <vt:lpstr>NanumBarunGothic</vt:lpstr>
      <vt:lpstr>a장미다방</vt:lpstr>
      <vt:lpstr>-윤고딕320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SEC</dc:creator>
  <cp:lastModifiedBy>tkatjd</cp:lastModifiedBy>
  <cp:revision>286</cp:revision>
  <dcterms:created xsi:type="dcterms:W3CDTF">2016-09-05T13:41:17Z</dcterms:created>
  <dcterms:modified xsi:type="dcterms:W3CDTF">2016-09-21T03:09:46Z</dcterms:modified>
</cp:coreProperties>
</file>